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2" r:id="rId2"/>
    <p:sldId id="257" r:id="rId3"/>
    <p:sldId id="259" r:id="rId4"/>
    <p:sldId id="261" r:id="rId5"/>
    <p:sldId id="276" r:id="rId6"/>
    <p:sldId id="273" r:id="rId7"/>
    <p:sldId id="275" r:id="rId8"/>
    <p:sldId id="266" r:id="rId9"/>
    <p:sldId id="277" r:id="rId10"/>
    <p:sldId id="289" r:id="rId11"/>
    <p:sldId id="264" r:id="rId12"/>
    <p:sldId id="278" r:id="rId13"/>
    <p:sldId id="290" r:id="rId14"/>
    <p:sldId id="279" r:id="rId15"/>
    <p:sldId id="281" r:id="rId16"/>
    <p:sldId id="282" r:id="rId17"/>
    <p:sldId id="292" r:id="rId18"/>
    <p:sldId id="291" r:id="rId19"/>
    <p:sldId id="262" r:id="rId20"/>
    <p:sldId id="285" r:id="rId21"/>
    <p:sldId id="284" r:id="rId22"/>
    <p:sldId id="283" r:id="rId23"/>
    <p:sldId id="258" r:id="rId24"/>
    <p:sldId id="268" r:id="rId25"/>
    <p:sldId id="286" r:id="rId26"/>
    <p:sldId id="287" r:id="rId27"/>
    <p:sldId id="288" r:id="rId28"/>
    <p:sldId id="260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D3A00"/>
    <a:srgbClr val="FF00FF"/>
    <a:srgbClr val="6C1A00"/>
    <a:srgbClr val="007033"/>
    <a:srgbClr val="FFCC66"/>
    <a:srgbClr val="990099"/>
    <a:srgbClr val="CC0099"/>
    <a:srgbClr val="FE9202"/>
    <a:srgbClr val="00AA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-81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6EAFB-82C1-436C-8C7F-B150D1E829AE}" type="datetimeFigureOut">
              <a:rPr lang="th-TH" smtClean="0"/>
              <a:t>07/03/61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B65C1-6E8A-487B-9704-4221EA21008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CF2DC-37E9-4665-B4DA-1E2CBCA7D306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CA383-8A30-457B-8FD8-E45404AFA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5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85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1502815"/>
            <a:ext cx="702443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739290"/>
            <a:ext cx="702426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BD2C5227-C5DF-4B03-B0E5-5447354F9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56631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81175"/>
            <a:ext cx="794065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6C4E56-1831-4865-9A58-0AAAFB400193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14930"/>
            <a:ext cx="5774227" cy="1364732"/>
          </a:xfrm>
        </p:spPr>
        <p:txBody>
          <a:bodyPr>
            <a:noAutofit/>
          </a:bodyPr>
          <a:lstStyle/>
          <a:p>
            <a:pPr algn="r"/>
            <a:r>
              <a:rPr lang="th-TH" sz="4400" b="1" i="1" dirty="0" smtClean="0">
                <a:solidFill>
                  <a:srgbClr val="6C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แถลงผลการสัมมนากลุ่มที่ ๔ </a:t>
            </a:r>
            <a:br>
              <a:rPr lang="th-TH" sz="4400" b="1" i="1" dirty="0" smtClean="0">
                <a:solidFill>
                  <a:srgbClr val="6C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400" b="1" i="1" dirty="0" smtClean="0">
                <a:solidFill>
                  <a:srgbClr val="6C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กระบวนการบริหารจัดการ </a:t>
            </a:r>
            <a:r>
              <a:rPr lang="th-TH" sz="4400" b="1" i="1" dirty="0" err="1" smtClean="0">
                <a:solidFill>
                  <a:srgbClr val="6C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4400" b="1" i="1" dirty="0" smtClean="0">
                <a:solidFill>
                  <a:srgbClr val="6C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en-US" sz="4400" i="1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9502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63838"/>
            <a:ext cx="1188000" cy="1483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3363839"/>
            <a:ext cx="1136835" cy="151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7437" y="3363838"/>
            <a:ext cx="1134843" cy="149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7380312" y="3363838"/>
            <a:ext cx="1080120" cy="151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KM</a:t>
            </a:r>
            <a:endParaRPr lang="th-TH" sz="65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929190" y="0"/>
            <a:ext cx="1427162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ผนวก จ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2195737" y="1419623"/>
            <a:ext cx="6336703" cy="28083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h-TH" sz="26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ขาดการรับรู้ </a:t>
            </a:r>
            <a:r>
              <a:rPr lang="en-US" sz="26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ความสนใจ </a:t>
            </a:r>
            <a:r>
              <a:rPr lang="en-US" sz="26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PMQA </a:t>
            </a:r>
            <a:r>
              <a:rPr lang="th-TH" sz="26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ของกำลังพล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th-TH" sz="26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เพิ่มการถ่ายทอดให้หลากหลายช่องทาง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th-TH" sz="26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ปรับหมุนเวียนกำลังพล/คณะทำงานฯ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th-TH" sz="26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จัดส่งไปอบรมฯ กับ </a:t>
            </a:r>
            <a:r>
              <a:rPr lang="th-TH" sz="2600" b="1" i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กพร.</a:t>
            </a:r>
            <a:r>
              <a:rPr lang="th-TH" sz="26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i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สปช.ทร.</a:t>
            </a:r>
            <a:endParaRPr lang="th-TH" sz="2600" b="1" i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h-TH" sz="26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หลักเกณฑ์การประเมินไม่ชัดเจน/มีการเปลี่ยนแปลง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th-TH" sz="26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แจ้งให้หน่วยเหนือฯ ทบทวน/แก้ไข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51720" y="216024"/>
            <a:ext cx="7092280" cy="9875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ปัญหาและการแก้ไขการดำเนินการ (</a:t>
            </a:r>
            <a:r>
              <a:rPr lang="en-US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000" b="1" i="1" u="sng" spc="8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267494"/>
            <a:ext cx="709228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แนวทางการจัดการความรู้ (</a:t>
            </a:r>
            <a:r>
              <a:rPr lang="en-US" sz="32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KM</a:t>
            </a:r>
            <a:r>
              <a:rPr lang="th-TH" sz="32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i="1" u="sng" dirty="0" err="1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32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2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ระดับดีเลิศปีที่ ๓</a:t>
            </a:r>
            <a:endParaRPr lang="en-US" sz="32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h-TH" sz="2000" b="1" dirty="0" smtClean="0">
                <a:cs typeface="+mj-cs"/>
              </a:rPr>
              <a:t> </a:t>
            </a:r>
            <a:endParaRPr lang="th-TH" sz="2400" b="1" dirty="0" smtClean="0">
              <a:cs typeface="+mj-cs"/>
            </a:endParaRPr>
          </a:p>
          <a:p>
            <a:pPr>
              <a:buNone/>
            </a:pPr>
            <a:r>
              <a:rPr lang="th-TH" sz="2400" dirty="0" smtClean="0"/>
              <a:t>	</a:t>
            </a:r>
            <a:r>
              <a:rPr lang="th-TH" sz="2200" b="1" dirty="0" smtClean="0">
                <a:solidFill>
                  <a:srgbClr val="C00000"/>
                </a:solidFill>
                <a:cs typeface="+mj-cs"/>
              </a:rPr>
              <a:t>	</a:t>
            </a:r>
            <a:endParaRPr lang="en-US" sz="22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5122" name="AutoShape 2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AutoShape 4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5" name="Picture 5" descr="C:\Users\Admin\Downloads\images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63838"/>
            <a:ext cx="1637914" cy="1564208"/>
          </a:xfrm>
          <a:prstGeom prst="rect">
            <a:avLst/>
          </a:prstGeom>
          <a:noFill/>
        </p:spPr>
      </p:pic>
      <p:pic>
        <p:nvPicPr>
          <p:cNvPr id="5126" name="Picture 6" descr="C:\Users\Admin\Downloads\รูปkm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472782"/>
            <a:ext cx="2032156" cy="1619248"/>
          </a:xfrm>
          <a:prstGeom prst="rect">
            <a:avLst/>
          </a:prstGeom>
          <a:noFill/>
        </p:spPr>
      </p:pic>
      <p:pic>
        <p:nvPicPr>
          <p:cNvPr id="5127" name="Picture 7" descr="C:\Users\Admin\Downloads\แชร์ ชอป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192" y="1334480"/>
            <a:ext cx="4246160" cy="2389398"/>
          </a:xfrm>
          <a:prstGeom prst="rect">
            <a:avLst/>
          </a:prstGeom>
          <a:noFill/>
        </p:spPr>
      </p:pic>
      <p:sp>
        <p:nvSpPr>
          <p:cNvPr id="9" name="ลูกศรขวา 8"/>
          <p:cNvSpPr/>
          <p:nvPr/>
        </p:nvSpPr>
        <p:spPr>
          <a:xfrm>
            <a:off x="4572000" y="3571882"/>
            <a:ext cx="2500330" cy="142874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i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โปรดติดตามตอนต่อไป</a:t>
            </a:r>
            <a:endParaRPr lang="th-TH" sz="2000" b="1" i="1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AutoShape 4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03508"/>
            <a:ext cx="6696744" cy="381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3"/>
          <p:cNvSpPr txBox="1">
            <a:spLocks/>
          </p:cNvSpPr>
          <p:nvPr/>
        </p:nvSpPr>
        <p:spPr>
          <a:xfrm>
            <a:off x="2051720" y="267494"/>
            <a:ext cx="7092280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1" u="sng" strike="noStrike" kern="1200" cap="none" spc="0" normalizeH="0" baseline="0" noProof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แนวทางการจัดการความรู้ (</a:t>
            </a:r>
            <a:r>
              <a:rPr kumimoji="0" lang="en-US" sz="3200" b="1" i="1" u="sng" strike="noStrike" kern="1200" cap="none" spc="0" normalizeH="0" baseline="0" noProof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KM</a:t>
            </a:r>
            <a:r>
              <a:rPr kumimoji="0" lang="th-TH" sz="3200" b="1" i="1" u="sng" strike="noStrike" kern="1200" cap="none" spc="0" normalizeH="0" baseline="0" noProof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ชย.ทร. </a:t>
            </a:r>
            <a:br>
              <a:rPr kumimoji="0" lang="th-TH" sz="3200" b="1" i="1" u="sng" strike="noStrike" kern="1200" cap="none" spc="0" normalizeH="0" baseline="0" noProof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1" u="sng" strike="noStrike" kern="1200" cap="none" spc="0" normalizeH="0" baseline="0" noProof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ระดับดีเลิศปีที่ ๓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2195737" y="1275606"/>
            <a:ext cx="6480719" cy="35283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h-TH" sz="26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ขาดการรับรู้</a:t>
            </a:r>
            <a:r>
              <a:rPr lang="en-US" sz="26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ความสนใจ </a:t>
            </a:r>
            <a:r>
              <a:rPr lang="en-US" sz="26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KM </a:t>
            </a:r>
            <a:r>
              <a:rPr lang="th-TH" sz="26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ของกำลังพล</a:t>
            </a:r>
          </a:p>
          <a:p>
            <a:pPr marL="971550" lvl="1" indent="-571500">
              <a:buFont typeface="Wingdings" pitchFamily="2" charset="2"/>
              <a:buChar char="Ø"/>
            </a:pPr>
            <a:r>
              <a:rPr lang="th-TH" sz="2600" b="1" i="1" dirty="0" smtClean="0">
                <a:solidFill>
                  <a:srgbClr val="0000FF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จัดทำแบบฟอร์มการรับ-ส่งหน้าที่</a:t>
            </a:r>
            <a:endParaRPr lang="th-TH" sz="2600" b="1" i="1" spc="-70" dirty="0" smtClean="0">
              <a:solidFill>
                <a:srgbClr val="0000FF"/>
              </a:solidFill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marL="971550" lvl="1" indent="-571500">
              <a:buFont typeface="Wingdings" pitchFamily="2" charset="2"/>
              <a:buChar char="Ø"/>
            </a:pPr>
            <a:r>
              <a:rPr lang="th-TH" sz="2600" b="1" i="1" spc="-70" dirty="0" smtClean="0">
                <a:solidFill>
                  <a:srgbClr val="0000FF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ถอดบทเรียนจากการทำงาน</a:t>
            </a:r>
          </a:p>
          <a:p>
            <a:pPr marL="1371600" lvl="2" indent="-571500">
              <a:buFont typeface="Wingdings" pitchFamily="2" charset="2"/>
              <a:buChar char="Ø"/>
            </a:pPr>
            <a:r>
              <a:rPr lang="th-TH" sz="2600" b="1" i="1" spc="-70" dirty="0" smtClean="0">
                <a:solidFill>
                  <a:srgbClr val="0000FF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วิธีปฏิบัติที่ดี/ข้อพึงระวัง/ </a:t>
            </a:r>
            <a:r>
              <a:rPr lang="en-US" sz="2600" b="1" i="1" spc="-70" dirty="0" smtClean="0">
                <a:solidFill>
                  <a:srgbClr val="0000FF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Lesson learned</a:t>
            </a:r>
            <a:r>
              <a:rPr lang="th-TH" sz="2600" b="1" i="1" spc="-70" dirty="0" smtClean="0">
                <a:solidFill>
                  <a:srgbClr val="0000FF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/พี่สอนน้อง</a:t>
            </a:r>
          </a:p>
          <a:p>
            <a:pPr marL="971550" lvl="1" indent="-571500">
              <a:buFont typeface="Wingdings" pitchFamily="2" charset="2"/>
              <a:buChar char="Ø"/>
            </a:pPr>
            <a:r>
              <a:rPr lang="th-TH" sz="2600" b="1" i="1" spc="-70" dirty="0" smtClean="0">
                <a:solidFill>
                  <a:srgbClr val="0000FF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พัฒนาปรุงปรุงการปฏิบัติงานอย่างต่อเนื่อง </a:t>
            </a:r>
          </a:p>
          <a:p>
            <a:pPr marL="1371600" lvl="2" indent="-571500">
              <a:buFont typeface="Wingdings" pitchFamily="2" charset="2"/>
              <a:buChar char="Ø"/>
            </a:pPr>
            <a:r>
              <a:rPr lang="th-TH" sz="2600" b="1" i="1" spc="-70" dirty="0" smtClean="0">
                <a:solidFill>
                  <a:srgbClr val="0000FF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แนวทาง/วิธีปฏิบัติที่ดี/เป็นเลิศ  คลิปวีดีโอ คลิปเสียง ฯ</a:t>
            </a:r>
          </a:p>
          <a:p>
            <a:pPr marL="1371600" lvl="2" indent="-571500">
              <a:buFont typeface="Wingdings" pitchFamily="2" charset="2"/>
              <a:buChar char="Ø"/>
            </a:pPr>
            <a:r>
              <a:rPr lang="th-TH" sz="2600" b="1" i="1" spc="-70" dirty="0" smtClean="0">
                <a:solidFill>
                  <a:srgbClr val="0000FF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จัดส่งไปอบรมฯ</a:t>
            </a:r>
            <a:endParaRPr lang="en-GB" sz="2600" b="1" i="1" spc="-70" dirty="0" smtClean="0">
              <a:solidFill>
                <a:srgbClr val="0000FF"/>
              </a:solidFill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marL="971550" lvl="1" indent="-571500">
              <a:buNone/>
            </a:pPr>
            <a:endParaRPr lang="th-TH" sz="2600" b="1" i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51720" y="216024"/>
            <a:ext cx="7092280" cy="9875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ปัญหาและการแก้ไขการดำเนินการ (</a:t>
            </a:r>
            <a:r>
              <a:rPr lang="en-US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KM</a:t>
            </a:r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000" b="1" i="1" u="sng" spc="8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AutoShape 4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51720" y="267494"/>
            <a:ext cx="7092280" cy="72008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i="1" u="sng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แนวทางการดำเนินการควบคุมภายใน </a:t>
            </a:r>
            <a:r>
              <a:rPr lang="th-TH" sz="3200" b="1" i="1" u="sng" kern="100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3200" b="1" i="1" u="sng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7744" y="915566"/>
            <a:ext cx="6804248" cy="41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ct val="90000"/>
              </a:lnSpc>
            </a:pPr>
            <a:r>
              <a:rPr lang="th-TH" sz="2800" b="1" u="sng" kern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ขอบเขตการตรวจสอบภายในของ </a:t>
            </a:r>
            <a:r>
              <a:rPr lang="th-TH" sz="2800" b="1" u="sng" kern="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จร.ทร.</a:t>
            </a:r>
            <a:r>
              <a:rPr lang="th-TH" sz="2800" b="1" u="sng" kern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800" b="1" u="sng" kern="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สตน.ทร.</a:t>
            </a:r>
            <a:endParaRPr lang="th-TH" sz="2800" b="1" u="sng" kern="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ct val="90000"/>
              </a:lnSpc>
            </a:pPr>
            <a:endParaRPr lang="th-TH" sz="1500" b="1" u="sng" kern="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ct val="90000"/>
              </a:lnSpc>
            </a:pPr>
            <a:r>
              <a:rPr lang="th-TH" sz="2200" b="1" kern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 ด้านบัญชีและการเงิน</a:t>
            </a:r>
          </a:p>
          <a:p>
            <a:pPr eaLnBrk="0" hangingPunct="0">
              <a:lnSpc>
                <a:spcPct val="90000"/>
              </a:lnSpc>
            </a:pPr>
            <a:r>
              <a:rPr lang="th-TH" sz="2200" b="1" kern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 ด้านพัสดุและทรัพย์สิน</a:t>
            </a:r>
          </a:p>
          <a:p>
            <a:pPr eaLnBrk="0" hangingPunct="0">
              <a:lnSpc>
                <a:spcPct val="90000"/>
              </a:lnSpc>
            </a:pPr>
            <a:r>
              <a:rPr lang="th-TH" sz="2200" b="1" kern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 ด้านงบประมาณ</a:t>
            </a:r>
          </a:p>
          <a:p>
            <a:pPr eaLnBrk="0" hangingPunct="0">
              <a:lnSpc>
                <a:spcPct val="90000"/>
              </a:lnSpc>
            </a:pPr>
            <a:r>
              <a:rPr lang="th-TH" sz="2200" b="1" kern="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  ด้านกำลังพล</a:t>
            </a:r>
          </a:p>
          <a:p>
            <a:r>
              <a:rPr lang="th-TH" sz="2200" b="1" kern="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  ด้าน</a:t>
            </a:r>
            <a:r>
              <a:rPr lang="th-TH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ด้านการข่าว</a:t>
            </a:r>
          </a:p>
          <a:p>
            <a:r>
              <a:rPr lang="th-TH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  ด้านยุทธการ</a:t>
            </a:r>
          </a:p>
          <a:p>
            <a:r>
              <a:rPr lang="th-TH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7.  ด้านส่งกำลังบำรุง</a:t>
            </a:r>
          </a:p>
          <a:p>
            <a:r>
              <a:rPr lang="th-TH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8.  ด้านการสื่อสาร</a:t>
            </a:r>
          </a:p>
          <a:p>
            <a:r>
              <a:rPr lang="th-TH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9.  ด้านระบบเทคโนโลยีสารสนเทศในการบริหารจัดการ</a:t>
            </a:r>
          </a:p>
          <a:p>
            <a:r>
              <a:rPr lang="th-TH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 ด้านกิจการ</a:t>
            </a:r>
            <a:r>
              <a:rPr lang="th-TH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พลเรือน</a:t>
            </a:r>
            <a:r>
              <a:rPr lang="th-TH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endParaRPr lang="th-TH" sz="2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th-TH" sz="600" b="1" kern="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ลูกศรซ้าย 8"/>
          <p:cNvSpPr/>
          <p:nvPr/>
        </p:nvSpPr>
        <p:spPr>
          <a:xfrm>
            <a:off x="5436096" y="1635646"/>
            <a:ext cx="1584176" cy="86409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สตน.ทร.</a:t>
            </a:r>
            <a:endParaRPr lang="th-TH" sz="32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ซ้าย 9"/>
          <p:cNvSpPr/>
          <p:nvPr/>
        </p:nvSpPr>
        <p:spPr>
          <a:xfrm>
            <a:off x="5292080" y="3291830"/>
            <a:ext cx="1800200" cy="1008112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จร.ทร.</a:t>
            </a:r>
            <a:endParaRPr lang="th-TH" sz="32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" descr="D:\58 ควบคุมภายใน ชย.ทร\คู่มือการตรวจสอบภายในกองทัพเรือ ของกรมจเรทหารเรือ พ.ศ.๒๕๕๘_Pag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43758"/>
            <a:ext cx="147754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AutoShape 4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51720" y="267494"/>
            <a:ext cx="7092280" cy="792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i="1" u="sng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แนวทางการดำเนินการควบคุมภายใน </a:t>
            </a:r>
            <a:r>
              <a:rPr lang="th-TH" sz="3200" b="1" i="1" u="sng" kern="100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3200" b="1" i="1" u="sng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5432" y="843558"/>
            <a:ext cx="6675040" cy="331586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9269" tIns="49635" rIns="99269" bIns="49635" anchor="ctr"/>
          <a:lstStyle/>
          <a:p>
            <a:pPr marL="372260" indent="-372260" defTabSz="9926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เพื่อให้บรรลุวัตถุประสงค์ ทั้ง ๓ ด้าน</a:t>
            </a:r>
            <a:endParaRPr lang="en-US" sz="24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just" defTabSz="992695" fontAlgn="auto">
              <a:spcBef>
                <a:spcPts val="0"/>
              </a:spcBef>
              <a:spcAft>
                <a:spcPts val="0"/>
              </a:spcAft>
              <a:buAutoNum type="thaiNumPeriod"/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ประสิทธิผล ประสิทธิภาพของการดำเนินงานรวมถึงการดูแลทรัพย์สิน </a:t>
            </a:r>
          </a:p>
          <a:p>
            <a:pPr marL="457200" indent="-457200" algn="just" defTabSz="992695" fontAlgn="auto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การป้องกันความผิดพลาด</a:t>
            </a:r>
            <a:r>
              <a:rPr lang="en-US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ความเสียหาย การรั่วไหล และการทุจริต </a:t>
            </a:r>
            <a:endParaRPr lang="en-US" sz="24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just" defTabSz="992695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peration)</a:t>
            </a:r>
            <a:endParaRPr lang="th-TH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just" defTabSz="992695" fontAlgn="auto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๒.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ความเชื่อถือได้ของข้อมูลรายงาน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inancial Reporting)</a:t>
            </a:r>
            <a:endParaRPr lang="th-TH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72260" indent="-372260" algn="just" defTabSz="992695" fontAlgn="auto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๓.   การปฏิบัติตามระเบียบกฎหมาย นโยบาย สัญญา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ompliance)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AutoShape 4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51720" y="267494"/>
            <a:ext cx="7092280" cy="792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i="1" u="sng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ปัญหาและการแก้ไขการควบคุมภายใน </a:t>
            </a:r>
            <a:r>
              <a:rPr lang="th-TH" sz="3200" b="1" i="1" u="sng" kern="100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3200" b="1" i="1" u="sng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158498" y="1275606"/>
            <a:ext cx="6805990" cy="3439053"/>
          </a:xfrm>
        </p:spPr>
        <p:txBody>
          <a:bodyPr>
            <a:noAutofit/>
          </a:bodyPr>
          <a:lstStyle/>
          <a:p>
            <a:pPr marL="0" indent="446088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แบบสอบถาม</a:t>
            </a:r>
            <a:r>
              <a:rPr lang="th-TH" sz="24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เปิดกว้าง/ไม่ตรงประเด็น</a:t>
            </a: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กับหน่วย</a:t>
            </a:r>
          </a:p>
          <a:p>
            <a:pPr marL="569913" lvl="1" indent="15875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หน่วยเทคนิค ควรทำแบบสอบถามการควบคุมฯ เพิ่มเติม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6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ขาดองค์ความรู้</a:t>
            </a:r>
            <a:r>
              <a:rPr lang="th-TH" sz="2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ในการจัดทำฯ ที่แท้จริง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th-TH" sz="26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จัดส่ง/จัดบรรยาย กับ </a:t>
            </a:r>
            <a:r>
              <a:rPr lang="th-TH" sz="2600" b="1" i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จร.ทร.</a:t>
            </a:r>
            <a:r>
              <a:rPr lang="th-TH" sz="26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i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สปช.ทร.</a:t>
            </a:r>
            <a:endParaRPr lang="th-TH" sz="2600" b="1" i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446088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การควบคุมบางด้านฯ ไม่สามารถดำเนินการได้อย่างครบถ้วน </a:t>
            </a:r>
          </a:p>
          <a:p>
            <a:pPr marL="169863" indent="15875"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(ปรับปรุงแก้ไข/ควบคุมต่อไป) เช่น</a:t>
            </a:r>
          </a:p>
          <a:p>
            <a:pPr marL="569913" lvl="1" indent="15875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การพัสดุและทรัพย์สิน </a:t>
            </a:r>
            <a:r>
              <a:rPr lang="en-US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การล้างบัญชีพักสินทรัพย์ของข้อมูลในอดีต </a:t>
            </a:r>
          </a:p>
          <a:p>
            <a:pPr marL="569913" lvl="1" indent="15875" algn="thaiDist">
              <a:spcBef>
                <a:spcPts val="0"/>
              </a:spcBef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บางรายการ ไม่สามารถค้นหาเอกสารหรือหลักฐานได้ว่าจ่ายให้หน่วยใด</a:t>
            </a:r>
          </a:p>
          <a:p>
            <a:pPr marL="569913" lvl="1" indent="15875" algn="thaiDist">
              <a:spcBef>
                <a:spcPts val="0"/>
              </a:spcBef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ครอบครอง</a:t>
            </a:r>
          </a:p>
          <a:p>
            <a:pPr marL="569913" lvl="1" indent="15875"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AutoShape 4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51720" y="267494"/>
            <a:ext cx="7092280" cy="792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i="1" u="sng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ปัญหาและการแก้ไขการควบคุมภายใน </a:t>
            </a:r>
            <a:r>
              <a:rPr lang="th-TH" sz="3200" b="1" i="1" u="sng" kern="100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3200" b="1" i="1" u="sng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158498" y="1364945"/>
            <a:ext cx="6805990" cy="2358933"/>
          </a:xfrm>
        </p:spPr>
        <p:txBody>
          <a:bodyPr>
            <a:noAutofit/>
          </a:bodyPr>
          <a:lstStyle/>
          <a:p>
            <a:pPr marL="400050" lvl="1" indent="446088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การส่งกำลังบำรุง (การจำหน่าย) </a:t>
            </a:r>
            <a:r>
              <a:rPr lang="th-TH" sz="2400" b="1" i="1" dirty="0" smtClean="0">
                <a:latin typeface="TH SarabunPSK" pitchFamily="34" charset="-34"/>
                <a:cs typeface="TH SarabunPSK" pitchFamily="34" charset="-34"/>
              </a:rPr>
              <a:t>ฐานข้อมูลพัสดุฯ ในอดีตที่ใช้ราชการ</a:t>
            </a:r>
          </a:p>
          <a:p>
            <a:pPr marL="400050" lvl="1" indent="446088" algn="thaiDist">
              <a:spcBef>
                <a:spcPts val="0"/>
              </a:spcBef>
              <a:buNone/>
            </a:pPr>
            <a:r>
              <a:rPr lang="th-TH" sz="2400" b="1" i="1" dirty="0" smtClean="0">
                <a:latin typeface="TH SarabunPSK" pitchFamily="34" charset="-34"/>
                <a:cs typeface="TH SarabunPSK" pitchFamily="34" charset="-34"/>
              </a:rPr>
              <a:t>มานาน ไม่มีการเก็บบันทึกอย่างเป็นระบบ</a:t>
            </a:r>
          </a:p>
          <a:p>
            <a:pPr marL="569913" lvl="1" indent="15875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การงบประมาณ (การเบิกจ่าย)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ยังไม่เป็นไปตามเป้าหมายที่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569913" lvl="1" indent="15875"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กำหนด	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AutoShape 4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51720" y="267494"/>
            <a:ext cx="7092280" cy="792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i="1" u="sng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แนวทางการดำเนินการควบคุมภายใน </a:t>
            </a:r>
            <a:r>
              <a:rPr lang="th-TH" sz="3200" b="1" i="1" u="sng" kern="100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3200" b="1" i="1" u="sng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158498" y="1364945"/>
            <a:ext cx="6805990" cy="3439053"/>
          </a:xfrm>
        </p:spPr>
        <p:txBody>
          <a:bodyPr>
            <a:noAutofit/>
          </a:bodyPr>
          <a:lstStyle/>
          <a:p>
            <a:pPr marL="169863" indent="15875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จัดทำรายงานตามแบบฟอร์มที่กำหนด</a:t>
            </a:r>
          </a:p>
          <a:p>
            <a:pPr marL="169863" indent="15875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มีบางด้านยังไม่สามารถดำเนินการได้อย่างครบถ้วน </a:t>
            </a:r>
          </a:p>
          <a:p>
            <a:pPr marL="169863" indent="15875"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(ปรับปรุงแก้ไข/ควบคุมต่อไป) เช่น</a:t>
            </a:r>
          </a:p>
          <a:p>
            <a:pPr marL="569913" lvl="1" indent="15875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การล้างบัญชีพักสินทรัพย์ของข้อมูลในอดีต บางรายการ </a:t>
            </a:r>
          </a:p>
          <a:p>
            <a:pPr marL="569913" lvl="1" indent="15875" algn="thaiDist">
              <a:spcBef>
                <a:spcPts val="0"/>
              </a:spcBef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ไม่สามารถค้นหาเอกสารหรือหลักฐานได้ว่าจ่ายให้หน่วยใดครอบครอง </a:t>
            </a:r>
          </a:p>
          <a:p>
            <a:pPr marL="569913" lvl="1" indent="15875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i="1" dirty="0" smtClean="0">
                <a:latin typeface="TH SarabunPSK" pitchFamily="34" charset="-34"/>
                <a:cs typeface="TH SarabunPSK" pitchFamily="34" charset="-34"/>
              </a:rPr>
              <a:t>ฐานข้อมูลพัสดุฯ ในอดีตที่ใช้ราชการมานาน ไม่มีการเก็บบันทึก</a:t>
            </a:r>
          </a:p>
          <a:p>
            <a:pPr marL="569913" lvl="1" indent="15875" algn="thaiDist">
              <a:spcBef>
                <a:spcPts val="0"/>
              </a:spcBef>
              <a:buNone/>
            </a:pPr>
            <a:r>
              <a:rPr lang="th-TH" sz="2400" b="1" i="1" dirty="0" smtClean="0">
                <a:latin typeface="TH SarabunPSK" pitchFamily="34" charset="-34"/>
                <a:cs typeface="TH SarabunPSK" pitchFamily="34" charset="-34"/>
              </a:rPr>
              <a:t>    อย่างเป็นระบบ</a:t>
            </a:r>
          </a:p>
          <a:p>
            <a:pPr marL="569913" lvl="1" indent="15875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การเบิกจ่ายงบประมาณ ยังไม่เป็นไปตามเป้าหมายที่ </a:t>
            </a:r>
            <a:r>
              <a:rPr lang="th-TH" sz="2400" b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กำหนด</a:t>
            </a:r>
          </a:p>
          <a:p>
            <a:pPr marL="569913" lvl="1" indent="15875" algn="thaiDist">
              <a:spcBef>
                <a:spcPts val="0"/>
              </a:spcBef>
              <a:buFont typeface="Wingdings" pitchFamily="2" charset="2"/>
              <a:buChar char="Ø"/>
            </a:pP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หน่วยเทคนิค ควรทำแบบสอบถามการควบคุมเพิ่มเติม</a:t>
            </a:r>
          </a:p>
          <a:p>
            <a:pPr marL="569913" lvl="1" indent="15875"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195486"/>
            <a:ext cx="7092279" cy="985742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แนวทางการขับเคลื่อนยุทธศาสตร์กองทัพเรือและนโยบาย</a:t>
            </a:r>
            <a:b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ผู้บัญชาการทหารเรือ (</a:t>
            </a:r>
            <a:r>
              <a:rPr lang="th-TH" sz="28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คยน.ทร.</a:t>
            </a:r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b="1" i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3" descr="D:\60 PMQA 20 ธค.59\ในปกหน้า-หลัง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43758"/>
            <a:ext cx="1512168" cy="2115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67744" y="1258763"/>
            <a:ext cx="65527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h-TH" sz="2800" b="1" i="1" u="sng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วิสัยทัศน์ ทร.</a:t>
            </a:r>
          </a:p>
          <a:p>
            <a:pPr eaLnBrk="0" hangingPunct="0">
              <a:defRPr/>
            </a:pPr>
            <a:r>
              <a:rPr lang="th-TH" sz="2800" b="1" i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00" b="1" i="1" dirty="0" smtClean="0">
                <a:ln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“เป็นหน่วยงานความมั่นคงทางทะเลที่มีบทบาทนำในภูมิภาค </a:t>
            </a:r>
          </a:p>
          <a:p>
            <a:pPr eaLnBrk="0" hangingPunct="0">
              <a:defRPr/>
            </a:pPr>
            <a:r>
              <a:rPr lang="th-TH" sz="2800" b="1" i="1" dirty="0" smtClean="0">
                <a:ln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และเป็นเลิศในการบริหารจัดการ ” ในปี ๒๕๖๗</a:t>
            </a:r>
            <a:endParaRPr lang="th-TH" sz="2800" b="1" i="1" dirty="0">
              <a:ln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449" y="342922"/>
            <a:ext cx="6179007" cy="572644"/>
          </a:xfrm>
        </p:spPr>
        <p:txBody>
          <a:bodyPr>
            <a:noAutofit/>
          </a:bodyPr>
          <a:lstStyle/>
          <a:p>
            <a:pPr algn="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รายชื่อผู้เข้าร่วมสัมมนากลุ่มที่ ๔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059582"/>
            <a:ext cx="3037923" cy="208823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th-TH" sz="1900" b="1" i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หน่วยและคณะทำงานฯ ภายใน </a:t>
            </a:r>
            <a:r>
              <a:rPr lang="th-TH" sz="1900" b="1" i="1" u="sng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endParaRPr lang="th-TH" sz="1900" b="1" i="1" u="sng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None/>
            </a:pPr>
            <a:r>
              <a:rPr lang="th-TH" sz="1900" b="1" i="1" dirty="0" smtClean="0">
                <a:latin typeface="TH SarabunPSK" pitchFamily="34" charset="-34"/>
                <a:cs typeface="TH SarabunPSK" pitchFamily="34" charset="-34"/>
              </a:rPr>
              <a:t>๑. </a:t>
            </a:r>
            <a:r>
              <a:rPr lang="th-TH" sz="1900" b="1" i="1" dirty="0" err="1" smtClean="0">
                <a:latin typeface="TH SarabunPSK" pitchFamily="34" charset="-34"/>
                <a:cs typeface="TH SarabunPSK" pitchFamily="34" charset="-34"/>
              </a:rPr>
              <a:t>น.อ.วร</a:t>
            </a:r>
            <a:r>
              <a:rPr lang="th-TH" sz="1900" b="1" i="1" dirty="0" smtClean="0">
                <a:latin typeface="TH SarabunPSK" pitchFamily="34" charset="-34"/>
                <a:cs typeface="TH SarabunPSK" pitchFamily="34" charset="-34"/>
              </a:rPr>
              <a:t>กร  สุขมงคล (ประธาน)</a:t>
            </a:r>
            <a:r>
              <a:rPr lang="en-US" sz="1900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1900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None/>
            </a:pPr>
            <a:r>
              <a:rPr lang="th-TH" sz="1900" b="1" i="1" dirty="0" smtClean="0">
                <a:latin typeface="TH SarabunPSK" pitchFamily="34" charset="-34"/>
                <a:cs typeface="TH SarabunPSK" pitchFamily="34" charset="-34"/>
              </a:rPr>
              <a:t>๒. </a:t>
            </a:r>
            <a:r>
              <a:rPr lang="th-TH" sz="1900" b="1" i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1900" b="1" i="1" dirty="0" smtClean="0">
                <a:latin typeface="TH SarabunPSK" pitchFamily="34" charset="-34"/>
                <a:cs typeface="TH SarabunPSK" pitchFamily="34" charset="-34"/>
              </a:rPr>
              <a:t>ภัทรเดช  </a:t>
            </a:r>
            <a:r>
              <a:rPr lang="th-TH" sz="1900" b="1" i="1" dirty="0" err="1" smtClean="0">
                <a:latin typeface="TH SarabunPSK" pitchFamily="34" charset="-34"/>
                <a:cs typeface="TH SarabunPSK" pitchFamily="34" charset="-34"/>
              </a:rPr>
              <a:t>ขันธ</a:t>
            </a:r>
            <a:r>
              <a:rPr lang="th-TH" sz="1900" b="1" i="1" dirty="0" smtClean="0">
                <a:latin typeface="TH SarabunPSK" pitchFamily="34" charset="-34"/>
                <a:cs typeface="TH SarabunPSK" pitchFamily="34" charset="-34"/>
              </a:rPr>
              <a:t>หิรัญ</a:t>
            </a:r>
          </a:p>
          <a:p>
            <a:pPr marL="514350" indent="-514350">
              <a:buNone/>
            </a:pPr>
            <a:r>
              <a:rPr lang="th-TH" sz="1900" b="1" i="1" dirty="0" smtClean="0">
                <a:latin typeface="TH SarabunPSK" pitchFamily="34" charset="-34"/>
                <a:cs typeface="TH SarabunPSK" pitchFamily="34" charset="-34"/>
              </a:rPr>
              <a:t>๓. </a:t>
            </a:r>
            <a:r>
              <a:rPr lang="th-TH" sz="1900" b="1" i="1" dirty="0" err="1" smtClean="0">
                <a:latin typeface="TH SarabunPSK" pitchFamily="34" charset="-34"/>
                <a:cs typeface="TH SarabunPSK" pitchFamily="34" charset="-34"/>
              </a:rPr>
              <a:t>น.ท.สราวุธ</a:t>
            </a:r>
            <a:r>
              <a:rPr lang="th-TH" sz="1900" b="1" i="1" dirty="0" smtClean="0">
                <a:latin typeface="TH SarabunPSK" pitchFamily="34" charset="-34"/>
                <a:cs typeface="TH SarabunPSK" pitchFamily="34" charset="-34"/>
              </a:rPr>
              <a:t>  พันธุ์เอก 		</a:t>
            </a:r>
          </a:p>
          <a:p>
            <a:pPr marL="514350" indent="-514350">
              <a:buNone/>
            </a:pPr>
            <a:r>
              <a:rPr lang="th-TH" sz="1900" b="1" i="1" dirty="0" smtClean="0">
                <a:latin typeface="TH SarabunPSK" pitchFamily="34" charset="-34"/>
                <a:cs typeface="TH SarabunPSK" pitchFamily="34" charset="-34"/>
              </a:rPr>
              <a:t>๔. </a:t>
            </a:r>
            <a:r>
              <a:rPr lang="th-TH" sz="1900" b="1" i="1" dirty="0" err="1" smtClean="0">
                <a:latin typeface="TH SarabunPSK" pitchFamily="34" charset="-34"/>
                <a:cs typeface="TH SarabunPSK" pitchFamily="34" charset="-34"/>
              </a:rPr>
              <a:t>น.ท.</a:t>
            </a:r>
            <a:r>
              <a:rPr lang="th-TH" sz="1900" b="1" i="1" dirty="0" smtClean="0">
                <a:latin typeface="TH SarabunPSK" pitchFamily="34" charset="-34"/>
                <a:cs typeface="TH SarabunPSK" pitchFamily="34" charset="-34"/>
              </a:rPr>
              <a:t>อุทัย  กรรณแก้ว (เลขานุการ)</a:t>
            </a:r>
            <a:endParaRPr lang="en-US" sz="1900" b="1" i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900" b="1" i="1" dirty="0" smtClean="0">
                <a:latin typeface="TH SarabunPSK" pitchFamily="34" charset="-34"/>
                <a:cs typeface="TH SarabunPSK" pitchFamily="34" charset="-34"/>
              </a:rPr>
              <a:t>๕. </a:t>
            </a:r>
            <a:r>
              <a:rPr lang="th-TH" sz="1900" b="1" i="1" dirty="0" err="1" smtClean="0">
                <a:latin typeface="TH SarabunPSK" pitchFamily="34" charset="-34"/>
                <a:cs typeface="TH SarabunPSK" pitchFamily="34" charset="-34"/>
              </a:rPr>
              <a:t>ร.อ.</a:t>
            </a:r>
            <a:r>
              <a:rPr lang="th-TH" sz="1900" b="1" i="1" dirty="0" smtClean="0">
                <a:latin typeface="TH SarabunPSK" pitchFamily="34" charset="-34"/>
                <a:cs typeface="TH SarabunPSK" pitchFamily="34" charset="-34"/>
              </a:rPr>
              <a:t>หญิง สุนิสา  กรวยทรัพย์ 	</a:t>
            </a:r>
            <a:endParaRPr lang="en-US" sz="1900" i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95936" y="3147814"/>
            <a:ext cx="496855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9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หน่วยงานสายวิทยาการ </a:t>
            </a:r>
            <a:r>
              <a:rPr kumimoji="0" lang="th-TH" sz="19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kumimoji="0" lang="th-TH" sz="19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๑. 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บุญสืบ  จัน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ทรวงษ์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(ประธาน)</a:t>
            </a: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	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๒. 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ชาคริต  มานะจิตต์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๓. 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พี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รพงษ์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สมบัติวงศ์		๔. 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น.อ.มนูญ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ไชยยอด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๕. 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น.อ.พิษณุ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มงคลศิลป์		๖. 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น.ท.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ประจักษ์  ช่วยพิทักษ์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๖. 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น.ท.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พง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สกร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ศรีทองคำ		๗. 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น.ท.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บัณฑิต  </a:t>
            </a:r>
            <a:r>
              <a:rPr kumimoji="0" lang="th-TH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กัณ</a:t>
            </a:r>
            <a:r>
              <a:rPr kumimoji="0" lang="th-TH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ทะวงศ์</a:t>
            </a:r>
            <a:endParaRPr kumimoji="0" lang="en-US" sz="19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195486"/>
            <a:ext cx="7092279" cy="985742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แนวทางการขับเคลื่อนยุทธศาสตร์กองทัพเรือและนโยบาย</a:t>
            </a:r>
            <a:b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ผู้บัญชาการทหารเรือ (</a:t>
            </a:r>
            <a:r>
              <a:rPr lang="th-TH" sz="28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คยน.ทร.</a:t>
            </a:r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b="1" i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27984" y="1779662"/>
            <a:ext cx="4700598" cy="58062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th-TH" sz="2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2567  TO  BE  </a:t>
            </a:r>
            <a:r>
              <a:rPr lang="en-US" altLang="th-TH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PROFESSIONAL NAVY </a:t>
            </a:r>
            <a:endParaRPr lang="th-TH" altLang="th-TH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28"/>
          <p:cNvSpPr/>
          <p:nvPr/>
        </p:nvSpPr>
        <p:spPr>
          <a:xfrm>
            <a:off x="2051720" y="1215211"/>
            <a:ext cx="7092280" cy="492443"/>
          </a:xfrm>
          <a:prstGeom prst="rect">
            <a:avLst/>
          </a:prstGeom>
          <a:solidFill>
            <a:srgbClr val="FFCCFF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 กองทัพเรือที่มีการปฏิบัติงานอย่างมืออาชีพให้ได้ในปี  พ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ศ.๒๕๖๗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”</a:t>
            </a:r>
          </a:p>
        </p:txBody>
      </p:sp>
      <p:sp>
        <p:nvSpPr>
          <p:cNvPr id="9" name="ลูกศรขวาท้ายบาก 4"/>
          <p:cNvSpPr/>
          <p:nvPr/>
        </p:nvSpPr>
        <p:spPr>
          <a:xfrm rot="18894563">
            <a:off x="6992887" y="2439679"/>
            <a:ext cx="2301455" cy="1561107"/>
          </a:xfrm>
          <a:prstGeom prst="notched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83768" y="3795886"/>
            <a:ext cx="5072098" cy="51307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th-TH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2559  TO  BE  STANDARD </a:t>
            </a:r>
            <a:r>
              <a:rPr lang="th-TH" altLang="th-TH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altLang="th-TH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32"/>
          <p:cNvSpPr/>
          <p:nvPr/>
        </p:nvSpPr>
        <p:spPr>
          <a:xfrm>
            <a:off x="2123728" y="4371950"/>
            <a:ext cx="5256584" cy="492443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r>
              <a:rPr lang="th-TH" sz="2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ขั้นเตรียมการ และขั้นการปรับเข้าสู่มาตรฐาน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6108" y="1851670"/>
            <a:ext cx="13998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195486"/>
            <a:ext cx="7092279" cy="985742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แนวทางการขับเคลื่อนยุทธศาสตร์กองทัพเรือและนโยบาย</a:t>
            </a:r>
            <a:b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ผู้บัญชาการทหารเรือ (</a:t>
            </a:r>
            <a:r>
              <a:rPr lang="th-TH" sz="28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คยน.ทร.</a:t>
            </a:r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b="1" i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36"/>
          <p:cNvSpPr/>
          <p:nvPr/>
        </p:nvSpPr>
        <p:spPr>
          <a:xfrm>
            <a:off x="1709976" y="4371950"/>
            <a:ext cx="2646000" cy="503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ผลการประเมินขีดสมรรถนะ</a:t>
            </a:r>
            <a:r>
              <a:rPr lang="th-TH" sz="1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</a:t>
            </a:r>
            <a:r>
              <a:rPr lang="en-US" sz="1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(20)</a:t>
            </a:r>
            <a:endParaRPr lang="th-TH" sz="1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10"/>
          <p:cNvSpPr/>
          <p:nvPr/>
        </p:nvSpPr>
        <p:spPr>
          <a:xfrm>
            <a:off x="1709976" y="2499742"/>
            <a:ext cx="2646000" cy="5040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ผลการตรวจสุขภาพ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(20)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14"/>
          <p:cNvSpPr/>
          <p:nvPr/>
        </p:nvSpPr>
        <p:spPr>
          <a:xfrm>
            <a:off x="1709976" y="3868837"/>
            <a:ext cx="2646000" cy="503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ประเมินทางจิต</a:t>
            </a:r>
            <a:r>
              <a:rPr lang="en-US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(20)</a:t>
            </a:r>
            <a:endParaRPr lang="th-TH" sz="2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15"/>
          <p:cNvSpPr/>
          <p:nvPr/>
        </p:nvSpPr>
        <p:spPr>
          <a:xfrm>
            <a:off x="1709976" y="3435846"/>
            <a:ext cx="2646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ผลการประเมินความ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ผาสุก</a:t>
            </a:r>
            <a:r>
              <a:rPr lang="en-US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(20)</a:t>
            </a:r>
            <a:endParaRPr lang="th-TH" sz="2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6"/>
          <p:cNvSpPr/>
          <p:nvPr/>
        </p:nvSpPr>
        <p:spPr>
          <a:xfrm>
            <a:off x="1709976" y="3003798"/>
            <a:ext cx="2646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ทดสอบสมรรถนะฯ </a:t>
            </a:r>
            <a:r>
              <a:rPr lang="en-US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(20)</a:t>
            </a:r>
            <a:endParaRPr lang="th-TH" sz="2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7"/>
          <p:cNvSpPr/>
          <p:nvPr/>
        </p:nvSpPr>
        <p:spPr>
          <a:xfrm>
            <a:off x="4489186" y="2499742"/>
            <a:ext cx="217104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KM</a:t>
            </a:r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(50)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8"/>
          <p:cNvSpPr/>
          <p:nvPr/>
        </p:nvSpPr>
        <p:spPr>
          <a:xfrm>
            <a:off x="6876256" y="2571750"/>
            <a:ext cx="202876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</a:t>
            </a:r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(100)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755" y="1203598"/>
            <a:ext cx="1013125" cy="73158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7" y="1203598"/>
            <a:ext cx="1080120" cy="7893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396" y="1203598"/>
            <a:ext cx="941756" cy="68824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2051720" y="1995686"/>
            <a:ext cx="2088232" cy="4401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Personnel</a:t>
            </a:r>
            <a:endParaRPr lang="th-TH" sz="24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490036" y="1995686"/>
            <a:ext cx="2098188" cy="4175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Knowledge </a:t>
            </a:r>
            <a:endParaRPr lang="th-TH" sz="28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863716" y="2067694"/>
            <a:ext cx="2028764" cy="4175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Management</a:t>
            </a:r>
            <a:endParaRPr lang="th-TH" sz="28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วงรี 1"/>
          <p:cNvSpPr/>
          <p:nvPr/>
        </p:nvSpPr>
        <p:spPr>
          <a:xfrm>
            <a:off x="4572000" y="3939902"/>
            <a:ext cx="4294210" cy="8604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TOTAL SCORE  250</a:t>
            </a:r>
            <a:endParaRPr lang="th-TH" sz="26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ี่เหลี่ยมผืนผ้า 22"/>
          <p:cNvSpPr/>
          <p:nvPr/>
        </p:nvSpPr>
        <p:spPr>
          <a:xfrm>
            <a:off x="4793724" y="3363838"/>
            <a:ext cx="381072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PKM - ASSESSMENT</a:t>
            </a:r>
            <a:endParaRPr lang="th-TH" sz="30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195486"/>
            <a:ext cx="7092279" cy="985742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แนวทางการขับเคลื่อนยุทธศาสตร์กองทัพเรือและนโยบาย</a:t>
            </a:r>
            <a:b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ผู้บัญชาการทหารเรือ (</a:t>
            </a:r>
            <a:r>
              <a:rPr lang="th-TH" sz="28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คยน.ทร.</a:t>
            </a:r>
            <a:r>
              <a:rPr lang="th-TH" sz="2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b="1" i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1760" y="1563638"/>
            <a:ext cx="6566315" cy="2880320"/>
          </a:xfrm>
        </p:spPr>
        <p:txBody>
          <a:bodyPr>
            <a:no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ปัญหาด้านการทดสอบสมรรถภาพทางกายกำลังพล 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P)</a:t>
            </a:r>
            <a:endParaRPr lang="th-TH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กำลังพล</a:t>
            </a:r>
            <a:r>
              <a:rPr lang="th-TH" b="1" i="1" u="sng" dirty="0" smtClean="0">
                <a:latin typeface="TH SarabunPSK" pitchFamily="34" charset="-34"/>
                <a:cs typeface="TH SarabunPSK" pitchFamily="34" charset="-34"/>
              </a:rPr>
              <a:t>ขาดการให้ความร่วมมือ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ในการเข้าทดสอบฯ </a:t>
            </a:r>
          </a:p>
          <a:p>
            <a:pPr algn="thaiDist">
              <a:buNone/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หรือการเข้าประเมินในระบบ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HR.</a:t>
            </a:r>
          </a:p>
          <a:p>
            <a:pPr algn="thaiDi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แก้ไข ... ออกมาตรการเข้มงวด เช่น เขียนรายงาน/ชี้แจง</a:t>
            </a:r>
          </a:p>
          <a:p>
            <a:pPr algn="thaiDist">
              <a:buNone/>
            </a:pPr>
            <a:r>
              <a:rPr lang="th-TH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งดบำเหน็จ/สร้างแรงจูงใจ</a:t>
            </a:r>
            <a:endParaRPr lang="en-US" b="1" i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296057"/>
            <a:ext cx="7940659" cy="763525"/>
          </a:xfrm>
        </p:spPr>
        <p:txBody>
          <a:bodyPr>
            <a:normAutofit/>
          </a:bodyPr>
          <a:lstStyle/>
          <a:p>
            <a:pPr algn="ctr"/>
            <a:r>
              <a:rPr lang="th-TH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ข้อคิดเห็นและข้อเสนอแนะ</a:t>
            </a:r>
            <a:r>
              <a:rPr lang="th-TH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จากหน่วยในสายวิทยาการ </a:t>
            </a:r>
            <a:r>
              <a:rPr lang="th-TH" b="1" i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b="1" i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00298" y="1285866"/>
            <a:ext cx="4040188" cy="675065"/>
          </a:xfrm>
        </p:spPr>
        <p:txBody>
          <a:bodyPr>
            <a:noAutofit/>
          </a:bodyPr>
          <a:lstStyle/>
          <a:p>
            <a:r>
              <a:rPr lang="th-TH" sz="3600" dirty="0" smtClean="0">
                <a:solidFill>
                  <a:schemeClr val="bg1"/>
                </a:solidFill>
              </a:rPr>
              <a:t>หน่วยงาน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71802" y="1906592"/>
            <a:ext cx="4892377" cy="2969414"/>
          </a:xfrm>
        </p:spPr>
        <p:txBody>
          <a:bodyPr>
            <a:noAutofit/>
          </a:bodyPr>
          <a:lstStyle/>
          <a:p>
            <a:pPr algn="thaiDist"/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กบ.ทร.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กฐท.กบ.ทร.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thaiDist"/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สสท.ทร.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กซร.สสท.ทร.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thaiDist"/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กบร.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สนบ.กบร.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กร.) </a:t>
            </a:r>
          </a:p>
          <a:p>
            <a:pPr algn="thaiDist"/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ฐท.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สส.(</a:t>
            </a:r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กชธ.ฐท.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สส.)</a:t>
            </a:r>
          </a:p>
          <a:p>
            <a:pPr algn="thaiDist"/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ฐท.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สส.(กรม </a:t>
            </a:r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กสพ.ฐท.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สส.)</a:t>
            </a:r>
            <a:endParaRPr lang="en-US" sz="2000" b="1" i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พร.(กอง.สน.พร.) </a:t>
            </a:r>
          </a:p>
          <a:p>
            <a:pPr algn="thaiDist"/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สก.ทร.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(กอง สน.</a:t>
            </a:r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สก.ทร.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thaiDist"/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(กอง สน.</a:t>
            </a:r>
            <a:r>
              <a:rPr lang="th-TH" sz="2000" b="1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ยศ.ทร.</a:t>
            </a:r>
            <a:r>
              <a:rPr lang="th-TH" sz="20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000" b="1" i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1" name="Picture 1" descr="C:\Users\Admin\Downloads\รูปสมอ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7" y="1714494"/>
            <a:ext cx="1292724" cy="2585448"/>
          </a:xfrm>
          <a:prstGeom prst="rect">
            <a:avLst/>
          </a:prstGeom>
          <a:noFill/>
        </p:spPr>
      </p:pic>
      <p:pic>
        <p:nvPicPr>
          <p:cNvPr id="11" name="Picture 1" descr="C:\Users\Sunisa\Desktop\p1R co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64" y="2357436"/>
            <a:ext cx="1743982" cy="174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214296"/>
            <a:ext cx="7092280" cy="98930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ข้อคิดเห็นและข้อเสนอแนะ</a:t>
            </a:r>
            <a:b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จากหน่วยในสายวิทยาการ </a:t>
            </a:r>
            <a:r>
              <a:rPr lang="th-TH" sz="3000" b="1" i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000" b="1" i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3109" y="1220929"/>
            <a:ext cx="7000891" cy="3511061"/>
          </a:xfrm>
        </p:spPr>
        <p:txBody>
          <a:bodyPr>
            <a:noAutofit/>
          </a:bodyPr>
          <a:lstStyle/>
          <a:p>
            <a:pPr algn="thaiDist">
              <a:spcBef>
                <a:spcPts val="0"/>
              </a:spcBef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๑. 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กบ.ทร.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กฐท.กบ.ทร.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- กำหนด</a:t>
            </a:r>
            <a:r>
              <a:rPr lang="th-TH" sz="24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แนวการปฏิบัติการสร้างพัสดุสาย </a:t>
            </a: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 แต่ละขั้นตอนให้ชัดเจน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แล้วเสนอ </a:t>
            </a:r>
            <a:r>
              <a:rPr lang="th-TH" sz="2400" b="1" i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เพื่อขออนุมัติเป็นแนวทางปฏิบัติของ </a:t>
            </a:r>
            <a:r>
              <a:rPr lang="th-TH" sz="2400" b="1" i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นขต.ทร.</a:t>
            </a: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(ถูกต้อง)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24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เร่งรัดการจัดทำแบบ </a:t>
            </a: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ประมาณการ ให้แล้วเสร็จก่อนสิ้นปีงบประมาณ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(รวดเร็ว)  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๒.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สสท.ทร.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กซร.สสท.ทร.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thaiDist">
              <a:spcBef>
                <a:spcPts val="0"/>
              </a:spcBef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214296"/>
            <a:ext cx="7092280" cy="98930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ข้อคิดเห็นและข้อเสนอแนะ</a:t>
            </a:r>
            <a:b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จากหน่วยในสายวิทยาการ </a:t>
            </a:r>
            <a:r>
              <a:rPr lang="th-TH" sz="3000" b="1" i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000" b="1" i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281425" y="1364945"/>
            <a:ext cx="6648293" cy="3511061"/>
          </a:xfrm>
        </p:spPr>
        <p:txBody>
          <a:bodyPr>
            <a:noAutofit/>
          </a:bodyPr>
          <a:lstStyle/>
          <a:p>
            <a:pPr algn="thaiDist">
              <a:spcBef>
                <a:spcPts val="0"/>
              </a:spcBef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๓.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กบร.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สนบ.กบร.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กร.) 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การขออนุมัติแต่งตั้ง </a:t>
            </a:r>
            <a:r>
              <a:rPr lang="th-TH" sz="2400" b="1" i="1" u="sng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คกก.</a:t>
            </a:r>
            <a:r>
              <a:rPr lang="th-TH" sz="2400" b="1" i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กำหนดราคากลาง 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ต้องให้ กร.(</a:t>
            </a:r>
            <a:r>
              <a:rPr lang="th-TH" sz="24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นขต.ทร.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เป็นหน่วยอนุมัติแต่งตั้ง ฯ จึง</a:t>
            </a:r>
            <a:r>
              <a:rPr lang="th-TH" sz="24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เกิดความล่าช้า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ในการดำเนินการจัดหาพัสดุ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สาย ชย.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- ขาดแคลนเครื่องทุ่นแรง เช่น รถตัดหญ้าแบบแขนยื่น</a:t>
            </a:r>
          </a:p>
          <a:p>
            <a:pPr algn="thaiDist">
              <a:spcBef>
                <a:spcPts val="0"/>
              </a:spcBef>
              <a:buNone/>
            </a:pPr>
            <a:endParaRPr lang="th-TH" sz="24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๔.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ฐท.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สส.(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กชธ.ฐท.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สส.)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algn="thaiDist">
              <a:spcBef>
                <a:spcPts val="0"/>
              </a:spcBef>
              <a:buNone/>
            </a:pP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214296"/>
            <a:ext cx="7092280" cy="98930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ข้อคิดเห็นและข้อเสนอแนะ</a:t>
            </a:r>
            <a:b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จากหน่วยในสายวิทยาการ </a:t>
            </a:r>
            <a:r>
              <a:rPr lang="th-TH" sz="3000" b="1" i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000" b="1" i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2172179" y="1220929"/>
            <a:ext cx="6648293" cy="3511061"/>
          </a:xfrm>
        </p:spPr>
        <p:txBody>
          <a:bodyPr>
            <a:noAutofit/>
          </a:bodyPr>
          <a:lstStyle/>
          <a:p>
            <a:pPr algn="thaiDist">
              <a:spcBef>
                <a:spcPts val="0"/>
              </a:spcBef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๕.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ฐท.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สส.(กรม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กสพ.ฐท.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สส.)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จนท.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ขาดความรู้และความเข้าใจใน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พรบ.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จัดซื้อจ้างและการบริหารพัสดุ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   พ.ศ. ๒๕๖๐ ในช่วงต้นปี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ส่งผลให้การจัดซื้อพัสดุสาย ชย. มี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   ความล่าช้า</a:t>
            </a:r>
          </a:p>
          <a:p>
            <a:pPr algn="thaiDist">
              <a:spcBef>
                <a:spcPts val="0"/>
              </a:spcBef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๖. พร.(กอง.สน.พร.) </a:t>
            </a:r>
          </a:p>
          <a:p>
            <a:pPr algn="thaiDist">
              <a:spcBef>
                <a:spcPts val="0"/>
              </a:spcBef>
              <a:buNone/>
            </a:pP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214296"/>
            <a:ext cx="7092280" cy="98930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ข้อคิดเห็นและข้อเสนอแนะ</a:t>
            </a:r>
            <a:b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จากหน่วยในสายวิทยาการ </a:t>
            </a:r>
            <a:r>
              <a:rPr lang="th-TH" sz="3000" b="1" i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3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000" b="1" i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6648293" cy="3884504"/>
          </a:xfrm>
        </p:spPr>
        <p:txBody>
          <a:bodyPr>
            <a:noAutofit/>
          </a:bodyPr>
          <a:lstStyle/>
          <a:p>
            <a:pPr algn="thaiDist">
              <a:spcBef>
                <a:spcPts val="0"/>
              </a:spcBef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๗.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สก.ทร.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(กอง สน.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สก.ทร.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thaiDist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- ขอให้มีการจัดบรรยายพิเศษ ด้านเทคนิค (สาย ชย.) และการจัดทำ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KM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  เพื่อพัฒนาด้านความรู้ของบุคลากรที่ทำงานของหน่วย</a:t>
            </a:r>
          </a:p>
          <a:p>
            <a:pPr algn="thaiDist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๘.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ยศ.ทร.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(กอง สน.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ยศ.ทร.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thaiDist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	- งานซ่อมระบบสาธารณูปโภค (ไฟฟ้า/ประปา/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แอร์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th-TH" sz="24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ฉุกเฉิน/เร่งด่วน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thaiDist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   มีข้อจำกัดด้านงบประมาณ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1347614"/>
            <a:ext cx="607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จบการบรรยาย</a:t>
            </a:r>
            <a:endParaRPr lang="th-TH" sz="8800" b="1" i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7" name="Picture 1" descr="C:\Users\Admin\Downloads\คำถา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03798"/>
            <a:ext cx="25527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9832" y="486938"/>
            <a:ext cx="5499876" cy="572644"/>
          </a:xfrm>
        </p:spPr>
        <p:txBody>
          <a:bodyPr>
            <a:noAutofit/>
          </a:bodyPr>
          <a:lstStyle/>
          <a:p>
            <a:pPr algn="r"/>
            <a:r>
              <a:rPr lang="th-TH" sz="40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ขอบเขตการแถลงผล</a:t>
            </a:r>
            <a:endParaRPr lang="en-US" sz="4000" b="1" i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5776" y="1275606"/>
            <a:ext cx="6192688" cy="34563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kern="100" spc="80" dirty="0" smtClean="0">
                <a:latin typeface="TH SarabunPSK" pitchFamily="34" charset="-34"/>
                <a:cs typeface="TH SarabunPSK" pitchFamily="34" charset="-34"/>
              </a:rPr>
              <a:t>แนวทางการดำเนินการพัฒนาคุณภาพการบริหารจัดการ</a:t>
            </a:r>
          </a:p>
          <a:p>
            <a:pPr>
              <a:buNone/>
            </a:pPr>
            <a:r>
              <a:rPr lang="th-TH" sz="2600" b="1" kern="100" spc="80" dirty="0" smtClean="0">
                <a:latin typeface="TH SarabunPSK" pitchFamily="34" charset="-34"/>
                <a:cs typeface="TH SarabunPSK" pitchFamily="34" charset="-34"/>
              </a:rPr>
              <a:t>     ภาครัฐ (</a:t>
            </a:r>
            <a:r>
              <a:rPr lang="en-US" sz="2600" b="1" kern="100" spc="80" dirty="0" smtClean="0"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sz="2600" b="1" kern="100" spc="8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600" b="1" kern="100" spc="8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600" b="1" i="1" kern="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แนวทางการจัดการความรู้ (</a:t>
            </a:r>
            <a:r>
              <a:rPr lang="en-US" sz="2600" b="1" i="1" kern="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KM</a:t>
            </a:r>
            <a:r>
              <a:rPr lang="th-TH" sz="2600" b="1" i="1" kern="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i="1" kern="1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600" b="1" i="1" kern="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ระดับดีเลิศปีที่ ๓</a:t>
            </a:r>
            <a:endParaRPr lang="en-US" sz="2600" b="1" i="1" kern="1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600" b="1" kern="100" dirty="0" smtClean="0">
                <a:latin typeface="TH SarabunPSK" pitchFamily="34" charset="-34"/>
                <a:cs typeface="TH SarabunPSK" pitchFamily="34" charset="-34"/>
              </a:rPr>
              <a:t>แนวทางการดำเนินการควบคุมภายใน </a:t>
            </a:r>
            <a:r>
              <a:rPr lang="th-TH" sz="2600" b="1" kern="100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600" b="1" kern="1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th-TH" sz="2600" b="1" i="1" kern="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แนวทางการขับเคลื่อนยุทธศาสตร์กองทัพเรือและนโยบาย</a:t>
            </a:r>
          </a:p>
          <a:p>
            <a:pPr>
              <a:buNone/>
            </a:pPr>
            <a:r>
              <a:rPr lang="th-TH" sz="2600" b="1" i="1" kern="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ผู้บัญชาการทหารเรือ (</a:t>
            </a:r>
            <a:r>
              <a:rPr lang="th-TH" sz="2600" b="1" i="1" kern="1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คยน.ทร.</a:t>
            </a:r>
            <a:r>
              <a:rPr lang="th-TH" sz="2600" b="1" i="1" kern="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600" b="1" i="1" kern="1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600" b="1" i="1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ข้อคิดเห็นและข้อเสนอแนะจากหน่วยในสายวิทยาการ </a:t>
            </a:r>
            <a:r>
              <a:rPr lang="th-TH" sz="2600" b="1" i="1" kern="100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600" b="1" i="1" kern="1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kern="100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600" kern="1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216024"/>
            <a:ext cx="7092280" cy="9875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แนวทางการดำเนินการพัฒนาคุณภาพ</a:t>
            </a:r>
            <a:b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การบริหารจัดการภาครัฐ (</a:t>
            </a:r>
            <a:r>
              <a:rPr lang="en-US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000" b="1" i="1" u="sng" spc="8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7499"/>
            <a:ext cx="5967955" cy="353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>
          <a:xfrm>
            <a:off x="683568" y="4083918"/>
            <a:ext cx="2736304" cy="576064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th-TH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องค์ประกอบของ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PMQA</a:t>
            </a:r>
            <a:endParaRPr lang="th-TH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5736" y="1529457"/>
            <a:ext cx="6563072" cy="3130525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ISO 9000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PMQA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ทั้งคู่เป็นกรอบของระบบคุณภาพ</a:t>
            </a:r>
          </a:p>
          <a:p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ISO 9000 </a:t>
            </a:r>
            <a:endParaRPr lang="th-TH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องค์กร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จะได้รับการรับรองเมื่อปฏิบัติตามเกณฑ์มาตรฐาน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ได้รับการตรวจประเมิน</a:t>
            </a:r>
          </a:p>
          <a:p>
            <a:pPr lvl="1"/>
            <a:r>
              <a:rPr lang="th-TH" sz="2000" b="1" i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เกณฑ์กำหนดให้องค์กรต้อง</a:t>
            </a:r>
            <a:r>
              <a:rPr lang="th-TH" sz="2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มี ..... / </a:t>
            </a:r>
            <a:r>
              <a:rPr lang="th-TH" sz="2000" b="1" i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ต้อง</a:t>
            </a:r>
            <a:r>
              <a:rPr lang="th-TH" sz="20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ทำ .....</a:t>
            </a:r>
            <a:endParaRPr lang="en-US" sz="2000" b="1" i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en-US" sz="24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lvl="1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เป็นรางวัลสำหรับองค์กรที่มีการบริหารจัดการที่เป็นเลิศ</a:t>
            </a:r>
          </a:p>
          <a:p>
            <a:pPr lvl="1"/>
            <a:r>
              <a:rPr lang="th-TH" sz="2000" b="1" i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เกณฑ์ไม่กำหนดว่าองค์กรต้องทำอะไรบ้าง แต่จะถามนำว่าองค์กรทำอย่างไร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051720" y="216024"/>
            <a:ext cx="7092280" cy="987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1" u="sng" strike="noStrike" kern="1200" cap="none" spc="8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แนวทางการดำเนินการพัฒนาคุณภาพ</a:t>
            </a:r>
            <a:br>
              <a:rPr kumimoji="0" lang="th-TH" sz="3000" b="1" i="1" u="sng" strike="noStrike" kern="1200" cap="none" spc="8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000" b="1" i="1" u="sng" strike="noStrike" kern="1200" cap="none" spc="8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การบริหารจัดการภาครัฐ (</a:t>
            </a:r>
            <a:r>
              <a:rPr kumimoji="0" lang="en-US" sz="3000" b="1" i="1" u="sng" strike="noStrike" kern="1200" cap="none" spc="8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PMQA</a:t>
            </a:r>
            <a:r>
              <a:rPr kumimoji="0" lang="th-TH" sz="3000" b="1" i="1" u="sng" strike="noStrike" kern="1200" cap="none" spc="8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</a:t>
            </a:r>
            <a:endParaRPr kumimoji="0" lang="en-US" sz="3000" b="1" i="1" u="sng" strike="noStrike" kern="1200" cap="none" spc="8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File:PDCA Cycl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35646"/>
            <a:ext cx="3672408" cy="2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2 2"/>
          <p:cNvSpPr/>
          <p:nvPr/>
        </p:nvSpPr>
        <p:spPr>
          <a:xfrm>
            <a:off x="6732240" y="1491630"/>
            <a:ext cx="2376264" cy="14401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057"/>
              <a:gd name="adj6" fmla="val -4270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ปฏิบัติงานตามแผน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เก็บข้อมูลระหว่างปฏิบัติงาน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ปฏิบัติงานตามมาตรฐาน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มาตรฐานกำหนดจากความต้องการผู้รับบริการ</a:t>
            </a:r>
          </a:p>
        </p:txBody>
      </p:sp>
      <p:sp>
        <p:nvSpPr>
          <p:cNvPr id="10" name="Line Callout 2 10"/>
          <p:cNvSpPr/>
          <p:nvPr/>
        </p:nvSpPr>
        <p:spPr>
          <a:xfrm>
            <a:off x="2051720" y="1563638"/>
            <a:ext cx="2088232" cy="1077218"/>
          </a:xfrm>
          <a:prstGeom prst="borderCallout2">
            <a:avLst>
              <a:gd name="adj1" fmla="val 25487"/>
              <a:gd name="adj2" fmla="val 108641"/>
              <a:gd name="adj3" fmla="val 25487"/>
              <a:gd name="adj4" fmla="val 126081"/>
              <a:gd name="adj5" fmla="val 84343"/>
              <a:gd name="adj6" fmla="val 1515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มีแผนปฏิบัติงาน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มีเป้าหมายชัดเจน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เป้าหมายสอดคล้องกับ</a:t>
            </a:r>
            <a:b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ความท้าทาย</a:t>
            </a:r>
          </a:p>
        </p:txBody>
      </p:sp>
      <p:sp>
        <p:nvSpPr>
          <p:cNvPr id="11" name="Line Callout 2 11"/>
          <p:cNvSpPr/>
          <p:nvPr/>
        </p:nvSpPr>
        <p:spPr>
          <a:xfrm>
            <a:off x="2267744" y="4363239"/>
            <a:ext cx="2520280" cy="584775"/>
          </a:xfrm>
          <a:prstGeom prst="borderCallout2">
            <a:avLst>
              <a:gd name="adj1" fmla="val -14261"/>
              <a:gd name="adj2" fmla="val 12815"/>
              <a:gd name="adj3" fmla="val -50414"/>
              <a:gd name="adj4" fmla="val 24307"/>
              <a:gd name="adj5" fmla="val -96120"/>
              <a:gd name="adj6" fmla="val 706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ปรับแผนให้เป็นไป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ตาเป้าหมาย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444208" y="3579862"/>
            <a:ext cx="255577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ตรวจสอบการทำงานว่าเป็นไปตามเป้าหมาย/มาตรฐาน หรือไม่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ทบทวนมาตรฐานการปฏิบัติงาน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051720" y="216024"/>
            <a:ext cx="7092280" cy="9875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แนวทางการดำเนินการพัฒนาคุณภาพ</a:t>
            </a:r>
            <a:b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การบริหารจัดการภาครัฐ (</a:t>
            </a:r>
            <a:r>
              <a:rPr lang="en-US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000" b="1" i="1" u="sng" spc="8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/>
          <p:nvPr/>
        </p:nvSpPr>
        <p:spPr>
          <a:xfrm>
            <a:off x="971600" y="195486"/>
            <a:ext cx="6192688" cy="3096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428750" lvl="2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00113" algn="l"/>
              </a:tabLst>
            </a:pPr>
            <a:endParaRPr lang="th-TH" sz="2600" b="1" dirty="0">
              <a:solidFill>
                <a:srgbClr val="000000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endParaRPr lang="th-TH" sz="2600" b="1" dirty="0" smtClean="0">
              <a:solidFill>
                <a:srgbClr val="F79646">
                  <a:lumMod val="50000"/>
                </a:srgbClr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</a:pPr>
            <a:endParaRPr lang="en-US" sz="2600" b="1" dirty="0">
              <a:solidFill>
                <a:srgbClr val="000000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600" b="1" dirty="0">
              <a:solidFill>
                <a:srgbClr val="000000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600" b="1" dirty="0">
              <a:solidFill>
                <a:srgbClr val="000000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600" b="1" dirty="0">
              <a:solidFill>
                <a:srgbClr val="000000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267744" y="1491630"/>
            <a:ext cx="6336704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หน่วยมี</a:t>
            </a:r>
            <a:r>
              <a:rPr lang="th-TH" sz="2400" b="1" i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ขั้นตอน (</a:t>
            </a:r>
            <a:r>
              <a:rPr lang="en-US" sz="2400" b="1" i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Work Flow</a:t>
            </a:r>
            <a:r>
              <a:rPr lang="th-TH" sz="2400" b="1" i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คู่มือ (</a:t>
            </a:r>
            <a:r>
              <a:rPr lang="en-US" sz="2400" b="1" i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Work Manual</a:t>
            </a:r>
            <a:r>
              <a:rPr lang="th-TH" sz="2400" b="1" i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การปฏิบัติงานตามกระบวนตามภารกิจหลักของหน่วยครบถ้วน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หน.หน่วย ลงนาม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400" b="1" i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การถ่ายทอด</a:t>
            </a:r>
            <a:r>
              <a:rPr lang="th-TH" sz="24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ไปสู่กำลังพลของหน่วย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การปฏิบัติตามคู่มือฯ ผ่านเกณฑ์</a:t>
            </a:r>
            <a:r>
              <a:rPr lang="th-TH" sz="24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ตามข้อกำหนดที่สำคัญในแต่ละ  </a:t>
            </a:r>
          </a:p>
          <a:p>
            <a:r>
              <a:rPr lang="th-TH" sz="24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      กระบวนการงานหลักของหน่วย</a:t>
            </a:r>
            <a:endParaRPr lang="th-TH" sz="2400" b="1" kern="100" dirty="0" smtClean="0">
              <a:solidFill>
                <a:srgbClr val="1D3A00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51720" y="216024"/>
            <a:ext cx="7092280" cy="9875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แนวทางการดำเนินการพัฒนาคุณภาพ</a:t>
            </a:r>
            <a:b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การบริหารจัดการภาครัฐ (</a:t>
            </a:r>
            <a:r>
              <a:rPr lang="en-US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000" b="1" i="1" u="sng" spc="8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433880"/>
            <a:ext cx="7092280" cy="85198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i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แนวทางการตรวจเยี่ยม </a:t>
            </a:r>
            <a:r>
              <a:rPr lang="en-US" sz="3200" b="1" i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PMQA </a:t>
            </a:r>
            <a:r>
              <a:rPr lang="th-TH" sz="3200" b="1" i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ในปี </a:t>
            </a:r>
            <a:r>
              <a:rPr lang="th-TH" sz="3200" b="1" i="1" u="sng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3200" b="1" i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๖๑</a:t>
            </a:r>
            <a:r>
              <a:rPr lang="th-TH" sz="3200" b="1" i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i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i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i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จำนวน ๓ ประเด็นหลัก </a:t>
            </a:r>
            <a:r>
              <a:rPr lang="th-TH" sz="32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(ใหม่)</a:t>
            </a:r>
            <a:endParaRPr lang="en-US" sz="3200" b="1" i="1" u="sng" spc="8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5297" y="1491630"/>
            <a:ext cx="6709191" cy="3426726"/>
          </a:xfrm>
        </p:spPr>
        <p:txBody>
          <a:bodyPr>
            <a:noAutofit/>
          </a:bodyPr>
          <a:lstStyle/>
          <a:p>
            <a:pPr algn="thaiDist">
              <a:buFont typeface="Wingdings" pitchFamily="2" charset="2"/>
              <a:buChar char="§"/>
            </a:pPr>
            <a:r>
              <a:rPr lang="th-TH" sz="22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ตรวจเยี่ยมแผนปฏิบัติราชการประจำปี </a:t>
            </a:r>
          </a:p>
          <a:p>
            <a:pPr algn="thaiDist">
              <a:buNone/>
            </a:pPr>
            <a:r>
              <a:rPr lang="th-TH" sz="22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กำหนดผู้รับผิดชอบ	และเป้าหมายที่ชัดเจน</a:t>
            </a:r>
          </a:p>
          <a:p>
            <a:pPr algn="thaiDist">
              <a:buFont typeface="Wingdings" pitchFamily="2" charset="2"/>
              <a:buChar char="§"/>
            </a:pPr>
            <a:r>
              <a:rPr lang="th-TH" sz="22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ตรวจผลการดำเนินการตามแผนฯ (หมวด ๒)</a:t>
            </a:r>
          </a:p>
          <a:p>
            <a:pPr algn="thaiDist">
              <a:buNone/>
            </a:pPr>
            <a:r>
              <a:rPr lang="th-TH" sz="22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วิธีเก็บ รวบรวมข้อมูล และวิธีประเมินผลสำเร็จ </a:t>
            </a:r>
          </a:p>
          <a:p>
            <a:pPr algn="thaiDist">
              <a:buFont typeface="Wingdings" pitchFamily="2" charset="2"/>
              <a:buChar char="§"/>
            </a:pPr>
            <a:r>
              <a:rPr lang="th-TH" sz="22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ตรวจการออกแบบกระบวนการ (หมวด ๖)</a:t>
            </a:r>
          </a:p>
          <a:p>
            <a:pPr algn="thaiDist">
              <a:buNone/>
            </a:pPr>
            <a:r>
              <a:rPr lang="th-TH" sz="22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มีกระบวนการสอดคล้องกับเป้าหมาย</a:t>
            </a:r>
          </a:p>
          <a:p>
            <a:pPr algn="thaiDist">
              <a:buNone/>
            </a:pPr>
            <a:r>
              <a:rPr lang="th-TH" sz="2200" b="1" i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การจัดเก็บข้อมูลที่สัมพันธ์กับกระบวนการ </a:t>
            </a:r>
          </a:p>
          <a:p>
            <a:pPr algn="thaiDist">
              <a:buNone/>
            </a:pPr>
            <a:r>
              <a:rPr lang="th-TH" sz="2200" b="1" i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นำผลการประเมินมาปรับปรุงกระบวนการอย่างไร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119" y="2355726"/>
            <a:ext cx="1586353" cy="2096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2195736" y="1419623"/>
            <a:ext cx="6566315" cy="31683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h-TH" sz="21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ประธานฯ/รอง จก.</a:t>
            </a:r>
            <a:r>
              <a:rPr lang="th-TH" sz="2100" b="1" dirty="0" err="1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1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(๑) จะเชิญ หน.</a:t>
            </a:r>
            <a:r>
              <a:rPr lang="th-TH" sz="2100" b="1" dirty="0" err="1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นขต.ชย.ทร.</a:t>
            </a:r>
            <a:r>
              <a:rPr lang="th-TH" sz="21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 และเลขาฯ </a:t>
            </a:r>
          </a:p>
          <a:p>
            <a:pPr>
              <a:spcBef>
                <a:spcPts val="0"/>
              </a:spcBef>
              <a:buNone/>
            </a:pPr>
            <a:r>
              <a:rPr lang="th-TH" sz="21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	ในแต่ละหมวด ร่วมกันวางแผนการทำงาน/ทบทวน/เตรียมการรับตรวจต่อไป</a:t>
            </a:r>
          </a:p>
          <a:p>
            <a:pPr>
              <a:buFont typeface="Wingdings" pitchFamily="2" charset="2"/>
              <a:buChar char="Ø"/>
            </a:pPr>
            <a:r>
              <a:rPr lang="th-TH" sz="21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ทบทวนขั้นตอน (</a:t>
            </a:r>
            <a:r>
              <a:rPr lang="en-US" sz="21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Work Flow</a:t>
            </a:r>
            <a:r>
              <a:rPr lang="th-TH" sz="21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คู่มือ (</a:t>
            </a:r>
            <a:r>
              <a:rPr lang="en-US" sz="21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Work Manual</a:t>
            </a:r>
            <a:r>
              <a:rPr lang="th-TH" sz="21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การปฏิบัติงานตามกระบวน</a:t>
            </a:r>
          </a:p>
          <a:p>
            <a:pPr>
              <a:buNone/>
            </a:pPr>
            <a:r>
              <a:rPr lang="th-TH" sz="2100" b="1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ตามภารกิจหลักของหน่วย </a:t>
            </a:r>
            <a:r>
              <a:rPr lang="th-TH" sz="21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	 </a:t>
            </a:r>
          </a:p>
          <a:p>
            <a:pPr>
              <a:buNone/>
            </a:pPr>
            <a:r>
              <a:rPr lang="th-TH" sz="2100" b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1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 กระบวนการสนับสนุนวนสาย ชย.</a:t>
            </a:r>
          </a:p>
          <a:p>
            <a:pPr>
              <a:spcBef>
                <a:spcPts val="0"/>
              </a:spcBef>
              <a:buNone/>
            </a:pPr>
            <a:r>
              <a:rPr lang="th-TH" sz="21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-  กระบวนการสร้างพัสดุสาย ชย.</a:t>
            </a:r>
          </a:p>
          <a:p>
            <a:pPr>
              <a:spcBef>
                <a:spcPts val="0"/>
              </a:spcBef>
              <a:buNone/>
            </a:pPr>
            <a:r>
              <a:rPr lang="th-TH" sz="21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-  กระบวนการซ่อม ดัดแปลง แก้ไข พัสดุสาย ชย.</a:t>
            </a:r>
          </a:p>
          <a:p>
            <a:pPr>
              <a:spcBef>
                <a:spcPts val="0"/>
              </a:spcBef>
              <a:buNone/>
            </a:pPr>
            <a:r>
              <a:rPr lang="th-TH" sz="21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 - กระบวนการจัดสถานที่</a:t>
            </a:r>
          </a:p>
          <a:p>
            <a:pPr>
              <a:spcBef>
                <a:spcPts val="0"/>
              </a:spcBef>
              <a:buNone/>
            </a:pPr>
            <a:r>
              <a:rPr lang="th-TH" sz="21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 - กระบวนการพัฒนากำลังพล สาย ชย.</a:t>
            </a:r>
          </a:p>
        </p:txBody>
      </p:sp>
      <p:sp>
        <p:nvSpPr>
          <p:cNvPr id="11" name="วงรี 10"/>
          <p:cNvSpPr/>
          <p:nvPr/>
        </p:nvSpPr>
        <p:spPr>
          <a:xfrm>
            <a:off x="6604184" y="2715766"/>
            <a:ext cx="2000264" cy="1928808"/>
          </a:xfrm>
          <a:prstGeom prst="ellipse">
            <a:avLst/>
          </a:prstGeom>
          <a:solidFill>
            <a:srgbClr val="FFFF00"/>
          </a:solidFill>
          <a:ln>
            <a:solidFill>
              <a:srgbClr val="1D3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i="1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>พ.ร.บ.จัดซื้อจัดจ้างและการบริหารพัสดุภาครัฐ พ.ศ.๒๕๖๐</a:t>
            </a:r>
            <a:endParaRPr lang="th-TH" sz="1600" b="1" i="1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ลูกศรลง 12"/>
          <p:cNvSpPr/>
          <p:nvPr/>
        </p:nvSpPr>
        <p:spPr>
          <a:xfrm rot="16200000">
            <a:off x="5834705" y="3472136"/>
            <a:ext cx="1005832" cy="3571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51720" y="216024"/>
            <a:ext cx="7092280" cy="9875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แนวทางการดำเนินการพัฒนาคุณภาพ</a:t>
            </a:r>
            <a:b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การบริหารจัดการภาครัฐ (</a:t>
            </a:r>
            <a:r>
              <a:rPr lang="en-US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sz="3000" b="1" i="1" u="sng" spc="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000" b="1" i="1" u="sng" spc="8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1236</Words>
  <Application>Microsoft Office PowerPoint</Application>
  <PresentationFormat>นำเสนอทางหน้าจอ (16:9)</PresentationFormat>
  <Paragraphs>225</Paragraphs>
  <Slides>28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Office Theme</vt:lpstr>
      <vt:lpstr>แถลงผลการสัมมนากลุ่มที่ ๔  กระบวนการบริหารจัดการ ชย.ทร. </vt:lpstr>
      <vt:lpstr> รายชื่อผู้เข้าร่วมสัมมนากลุ่มที่ ๔  </vt:lpstr>
      <vt:lpstr>ขอบเขตการแถลงผล</vt:lpstr>
      <vt:lpstr>แนวทางการดำเนินการพัฒนาคุณภาพ การบริหารจัดการภาครัฐ (PMQA)</vt:lpstr>
      <vt:lpstr>ภาพนิ่ง 5</vt:lpstr>
      <vt:lpstr>แนวทางการดำเนินการพัฒนาคุณภาพ การบริหารจัดการภาครัฐ (PMQA)</vt:lpstr>
      <vt:lpstr>แนวทางการดำเนินการพัฒนาคุณภาพ การบริหารจัดการภาครัฐ (PMQA)</vt:lpstr>
      <vt:lpstr>แนวทางการตรวจเยี่ยม PMQA ในปี งป.๖๑  จำนวน ๓ ประเด็นหลัก (ใหม่)</vt:lpstr>
      <vt:lpstr>แนวทางการดำเนินการพัฒนาคุณภาพ การบริหารจัดการภาครัฐ (PMQA)</vt:lpstr>
      <vt:lpstr>ปัญหาและการแก้ไขการดำเนินการ (PMQA)</vt:lpstr>
      <vt:lpstr>แนวทางการจัดการความรู้ (KM) ชย.ทร.  ระดับดีเลิศปีที่ ๓</vt:lpstr>
      <vt:lpstr>ภาพนิ่ง 12</vt:lpstr>
      <vt:lpstr>ปัญหาและการแก้ไขการดำเนินการ (KM)</vt:lpstr>
      <vt:lpstr>แนวทางการดำเนินการควบคุมภายใน ชย.ทร. </vt:lpstr>
      <vt:lpstr>แนวทางการดำเนินการควบคุมภายใน ชย.ทร.  </vt:lpstr>
      <vt:lpstr>ปัญหาและการแก้ไขการควบคุมภายใน ชย.ทร.  </vt:lpstr>
      <vt:lpstr>ปัญหาและการแก้ไขการควบคุมภายใน ชย.ทร.  </vt:lpstr>
      <vt:lpstr>แนวทางการดำเนินการควบคุมภายใน ชย.ทร.  </vt:lpstr>
      <vt:lpstr>แนวทางการขับเคลื่อนยุทธศาสตร์กองทัพเรือและนโยบาย ผู้บัญชาการทหารเรือ (คยน.ทร.)</vt:lpstr>
      <vt:lpstr>แนวทางการขับเคลื่อนยุทธศาสตร์กองทัพเรือและนโยบาย ผู้บัญชาการทหารเรือ (คยน.ทร.)</vt:lpstr>
      <vt:lpstr>แนวทางการขับเคลื่อนยุทธศาสตร์กองทัพเรือและนโยบาย ผู้บัญชาการทหารเรือ (คยน.ทร.)</vt:lpstr>
      <vt:lpstr>แนวทางการขับเคลื่อนยุทธศาสตร์กองทัพเรือและนโยบาย ผู้บัญชาการทหารเรือ (คยน.ทร.)</vt:lpstr>
      <vt:lpstr>ข้อคิดเห็นและข้อเสนอแนะจากหน่วยในสายวิทยาการ ชย.ทร. </vt:lpstr>
      <vt:lpstr>ข้อคิดเห็นและข้อเสนอแนะ จากหน่วยในสายวิทยาการ ชย.ทร. </vt:lpstr>
      <vt:lpstr>ข้อคิดเห็นและข้อเสนอแนะ จากหน่วยในสายวิทยาการ ชย.ทร. </vt:lpstr>
      <vt:lpstr>ข้อคิดเห็นและข้อเสนอแนะ จากหน่วยในสายวิทยาการ ชย.ทร. </vt:lpstr>
      <vt:lpstr>ข้อคิดเห็นและข้อเสนอแนะ จากหน่วยในสายวิทยาการ ชย.ทร. </vt:lpstr>
      <vt:lpstr>ภาพนิ่ง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251</cp:revision>
  <dcterms:created xsi:type="dcterms:W3CDTF">2013-08-21T19:17:07Z</dcterms:created>
  <dcterms:modified xsi:type="dcterms:W3CDTF">2018-03-07T09:30:47Z</dcterms:modified>
</cp:coreProperties>
</file>