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handoutMasterIdLst>
    <p:handoutMasterId r:id="rId18"/>
  </p:handoutMasterIdLst>
  <p:sldIdLst>
    <p:sldId id="257" r:id="rId2"/>
    <p:sldId id="355" r:id="rId3"/>
    <p:sldId id="356" r:id="rId4"/>
    <p:sldId id="357" r:id="rId5"/>
    <p:sldId id="358" r:id="rId6"/>
    <p:sldId id="359" r:id="rId7"/>
    <p:sldId id="307" r:id="rId8"/>
    <p:sldId id="344" r:id="rId9"/>
    <p:sldId id="345" r:id="rId10"/>
    <p:sldId id="346" r:id="rId11"/>
    <p:sldId id="347" r:id="rId12"/>
    <p:sldId id="360" r:id="rId13"/>
    <p:sldId id="352" r:id="rId14"/>
    <p:sldId id="354" r:id="rId15"/>
    <p:sldId id="308" r:id="rId16"/>
    <p:sldId id="309" r:id="rId17"/>
  </p:sldIdLst>
  <p:sldSz cx="9144000" cy="6858000" type="screen4x3"/>
  <p:notesSz cx="6735763" cy="9866313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ลักษณะ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ลักษณะสีปานกลาง 2 - เน้น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603" autoAdjust="0"/>
    <p:restoredTop sz="94660"/>
  </p:normalViewPr>
  <p:slideViewPr>
    <p:cSldViewPr>
      <p:cViewPr>
        <p:scale>
          <a:sx n="90" d="100"/>
          <a:sy n="90" d="100"/>
        </p:scale>
        <p:origin x="-156" y="7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919B2-85DF-4E24-8E02-2D1A40D44456}" type="datetimeFigureOut">
              <a:rPr lang="th-TH" smtClean="0"/>
              <a:pPr/>
              <a:t>04/03/62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2817E9-7185-471E-9D5B-B8C7BB401F26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27586015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ชื่อเรื่อง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22" name="ชื่อเรื่องรอง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h-TH" smtClean="0"/>
              <a:t>คลิกเพื่อแก้ไขลักษณะชื่อเรื่องรองต้นแบบ</a:t>
            </a:r>
            <a:endParaRPr kumimoji="0" lang="en-US"/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517668-3878-4EC4-A6FD-3A47AAF6C26C}" type="datetimeFigureOut">
              <a:rPr lang="th-TH" smtClean="0"/>
              <a:pPr/>
              <a:t>04/03/62</a:t>
            </a:fld>
            <a:endParaRPr lang="th-TH"/>
          </a:p>
        </p:txBody>
      </p:sp>
      <p:sp>
        <p:nvSpPr>
          <p:cNvPr id="20" name="ตัวแทนท้ายกระดาษ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h-TH"/>
          </a:p>
        </p:txBody>
      </p:sp>
      <p:sp>
        <p:nvSpPr>
          <p:cNvPr id="10" name="ตัวแทนหมายเลขภาพนิ่ง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DCF02B-4A01-44A3-9DAE-8F5165FC2913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8" name="วงรี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วงรี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517668-3878-4EC4-A6FD-3A47AAF6C26C}" type="datetimeFigureOut">
              <a:rPr lang="th-TH" smtClean="0"/>
              <a:pPr/>
              <a:t>04/03/62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DCF02B-4A01-44A3-9DAE-8F5165FC2913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517668-3878-4EC4-A6FD-3A47AAF6C26C}" type="datetimeFigureOut">
              <a:rPr lang="th-TH" smtClean="0"/>
              <a:pPr/>
              <a:t>04/03/62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DCF02B-4A01-44A3-9DAE-8F5165FC2913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517668-3878-4EC4-A6FD-3A47AAF6C26C}" type="datetimeFigureOut">
              <a:rPr lang="th-TH" smtClean="0"/>
              <a:pPr/>
              <a:t>04/03/62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DCF02B-4A01-44A3-9DAE-8F5165FC2913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สี่เหลี่ยมผืนผ้า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517668-3878-4EC4-A6FD-3A47AAF6C26C}" type="datetimeFigureOut">
              <a:rPr lang="th-TH" smtClean="0"/>
              <a:pPr/>
              <a:t>04/03/62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DCF02B-4A01-44A3-9DAE-8F5165FC2913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10" name="สี่เหลี่ยมผืนผ้า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วงรี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วงรี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517668-3878-4EC4-A6FD-3A47AAF6C26C}" type="datetimeFigureOut">
              <a:rPr lang="th-TH" smtClean="0"/>
              <a:pPr/>
              <a:t>04/03/62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DCF02B-4A01-44A3-9DAE-8F5165FC2913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เนื้อหา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517668-3878-4EC4-A6FD-3A47AAF6C26C}" type="datetimeFigureOut">
              <a:rPr lang="th-TH" smtClean="0"/>
              <a:pPr/>
              <a:t>04/03/62</a:t>
            </a:fld>
            <a:endParaRPr lang="th-TH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h-TH"/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DCF02B-4A01-44A3-9DAE-8F5165FC2913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517668-3878-4EC4-A6FD-3A47AAF6C26C}" type="datetimeFigureOut">
              <a:rPr lang="th-TH" smtClean="0"/>
              <a:pPr/>
              <a:t>04/03/62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h-TH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DCF02B-4A01-44A3-9DAE-8F5165FC2913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517668-3878-4EC4-A6FD-3A47AAF6C26C}" type="datetimeFigureOut">
              <a:rPr lang="th-TH" smtClean="0"/>
              <a:pPr/>
              <a:t>04/03/62</a:t>
            </a:fld>
            <a:endParaRPr lang="th-TH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DCF02B-4A01-44A3-9DAE-8F5165FC2913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6" name="สี่เหลี่ยมผืนผ้า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517668-3878-4EC4-A6FD-3A47AAF6C26C}" type="datetimeFigureOut">
              <a:rPr lang="th-TH" smtClean="0"/>
              <a:pPr/>
              <a:t>04/03/62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DCF02B-4A01-44A3-9DAE-8F5165FC2913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517668-3878-4EC4-A6FD-3A47AAF6C26C}" type="datetimeFigureOut">
              <a:rPr lang="th-TH" smtClean="0"/>
              <a:pPr/>
              <a:t>04/03/62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DCF02B-4A01-44A3-9DAE-8F5165FC2913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h-TH" smtClean="0"/>
              <a:t>คลิกไอคอนเพื่อเพิ่มรูปภาพ</a:t>
            </a:r>
            <a:endParaRPr kumimoji="0" lang="en-US" dirty="0"/>
          </a:p>
        </p:txBody>
      </p:sp>
      <p:sp>
        <p:nvSpPr>
          <p:cNvPr id="9" name="แผนผังลำดับงาน: กระบวนการ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แผนผังลำดับงาน: กระบวนการ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วงกลม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วงรี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โดนัท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สี่เหลี่ยมผืนผ้า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ตัวแทนชื่อเรื่อง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9" name="ตัวแทนข้อความ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24" name="ตัวแทนวันที่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8517668-3878-4EC4-A6FD-3A47AAF6C26C}" type="datetimeFigureOut">
              <a:rPr lang="th-TH" smtClean="0"/>
              <a:pPr/>
              <a:t>04/03/62</a:t>
            </a:fld>
            <a:endParaRPr lang="th-TH"/>
          </a:p>
        </p:txBody>
      </p:sp>
      <p:sp>
        <p:nvSpPr>
          <p:cNvPr id="10" name="ตัวแทนท้ายกระดาษ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h-TH"/>
          </a:p>
        </p:txBody>
      </p:sp>
      <p:sp>
        <p:nvSpPr>
          <p:cNvPr id="22" name="ตัวแทนหมายเลขภาพนิ่ง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ABDCF02B-4A01-44A3-9DAE-8F5165FC2913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15" name="สี่เหลี่ยมผืนผ้า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7" Type="http://schemas.openxmlformats.org/officeDocument/2006/relationships/image" Target="../media/image2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hyperlink" Target="&#3627;&#3621;&#3633;&#3585;&#3626;&#3641;&#3605;&#3619;%20&#3614;&#3621;&#3633;&#3591;&#3626;&#3641;&#3656;&#3588;&#3623;&#3634;&#3617;&#3626;&#3635;&#3648;&#3619;&#3655;&#3592;&#3648;&#3592;&#3657;&#3634;&#3585;&#3619;&#3617;&#3594;&#3656;&#3634;&#3591;&#3650;&#3618;&#3608;&#3634;&#3607;&#3627;&#3634;&#3619;&#3648;&#3619;&#3639;&#3629;.pdf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3.gif"/><Relationship Id="rId7" Type="http://schemas.openxmlformats.org/officeDocument/2006/relationships/image" Target="../media/image2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hyperlink" Target="&#3627;&#3621;&#3633;&#3585;&#3626;&#3641;&#3605;&#3619;%20&#3614;&#3621;&#3633;&#3591;&#3626;&#3641;&#3656;&#3588;&#3623;&#3634;&#3617;&#3626;&#3635;&#3648;&#3619;&#3655;&#3592;&#3648;&#3592;&#3657;&#3634;&#3585;&#3619;&#3617;&#3594;&#3656;&#3634;&#3591;&#3650;&#3618;&#3608;&#3634;&#3607;&#3627;&#3634;&#3619;&#3648;&#3619;&#3639;&#3629;.pdf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7" Type="http://schemas.openxmlformats.org/officeDocument/2006/relationships/image" Target="../media/image3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gif"/><Relationship Id="rId7" Type="http://schemas.openxmlformats.org/officeDocument/2006/relationships/image" Target="../media/image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hyperlink" Target="&#3588;&#3635;&#3626;&#3633;&#3656;&#3591;&#3652;&#3611;&#3619;&#3634;&#3594;&#3585;&#3634;&#3619;&#3648;&#3614;&#3636;&#3656;&#3617;&#3648;&#3605;&#3636;&#3617;%2022&#3609;&#3634;&#3618;.pdf" TargetMode="External"/><Relationship Id="rId4" Type="http://schemas.openxmlformats.org/officeDocument/2006/relationships/hyperlink" Target="&#3594;&#3640;&#3604;&#3588;&#3635;&#3626;&#3633;&#3656;&#3591;&#3652;&#3611;&#3626;&#3633;&#3617;&#3617;&#3609;&#3634;%2040%20&#3609;&#3634;&#3618;.pdf" TargetMode="External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&#3648;&#3629;&#3585;&#3626;&#3634;&#3619;&#3586;&#3629;&#3629;&#3609;&#3640;&#3617;&#3633;&#3605;&#3636;&#3592;&#3633;&#3604;&#3626;&#3633;&#3617;&#3617;&#3609;&#3634;&#3585;&#3634;&#3619;&#3611;&#3599;&#3636;&#3610;&#3633;&#3605;&#3636;&#3591;&#3634;&#3609;&#3648;&#3626;&#3609;&#3629;%20&#3594;&#3618;.&#3607;&#3619;.1.pdf" TargetMode="External"/><Relationship Id="rId3" Type="http://schemas.openxmlformats.org/officeDocument/2006/relationships/image" Target="../media/image3.gif"/><Relationship Id="rId7" Type="http://schemas.openxmlformats.org/officeDocument/2006/relationships/hyperlink" Target="&#3627;&#3621;&#3633;&#3585;&#3626;&#3641;&#3605;&#3619;%20&#3614;&#3621;&#3633;&#3591;&#3626;&#3641;&#3656;&#3588;&#3623;&#3634;&#3617;&#3626;&#3635;&#3648;&#3619;&#3655;&#3592;&#3648;&#3592;&#3657;&#3634;&#3585;&#3619;&#3617;&#3594;&#3656;&#3634;&#3591;&#3650;&#3618;&#3608;&#3634;&#3607;&#3627;&#3634;&#3619;&#3648;&#3619;&#3639;&#3629;.pdf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hyperlink" Target="(&#3649;&#3585;&#3657;&#3652;&#3586;)Confirmation%20-%20&#3585;&#3619;&#3617;&#3594;&#3656;&#3634;&#3591;&#3618;&#3640;&#3607;&#3608;&#3650;&#3618;&#3608;&#3634;%20&#3607;&#3627;&#3634;&#3619;&#3648;&#3619;&#3639;&#3629;.pdf" TargetMode="External"/><Relationship Id="rId5" Type="http://schemas.openxmlformats.org/officeDocument/2006/relationships/hyperlink" Target="&#3651;&#3610;&#3648;&#3626;&#3609;&#3629;&#3619;&#3634;&#3588;&#3634;%20&#3619;&#3619;.&#3649;&#3588;&#3609;&#3605;&#3634;&#3619;&#3637;%20&#3648;&#3610;&#3618;&#3660;%20&#3585;&#3619;&#3617;&#3594;&#3656;&#3634;&#3591;&#3618;&#3640;&#3607;&#3608;&#3650;&#3618;&#3608;&#3634;%20&#3607;&#3627;&#3634;&#3619;&#3648;&#3619;&#3639;&#3629;.pdf" TargetMode="External"/><Relationship Id="rId4" Type="http://schemas.openxmlformats.org/officeDocument/2006/relationships/hyperlink" Target="&#3612;&#3609;&#3623;&#3585;%20&#3588;%20&#3588;&#3656;&#3634;&#3651;&#3594;&#3657;&#3592;&#3656;&#3634;&#3618;.doc" TargetMode="External"/><Relationship Id="rId9" Type="http://schemas.openxmlformats.org/officeDocument/2006/relationships/hyperlink" Target="&#3586;&#3629;&#3629;&#3609;&#3640;&#3617;&#3633;&#3605;&#3636;&#3592;&#3633;&#3604;&#3626;&#3633;&#3617;&#3617;&#3609;&#3634;&#3585;&#3634;&#3619;&#3611;&#3599;&#3636;&#3610;&#3633;&#3605;&#3636;&#3591;&#3634;&#3609;&#3648;&#3626;&#3609;&#3629;%20&#3607;&#3619;..pd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hyperlink" Target="&#3627;&#3621;&#3633;&#3585;&#3626;&#3641;&#3605;&#3619;%20&#3614;&#3621;&#3633;&#3591;&#3626;&#3641;&#3656;&#3588;&#3623;&#3634;&#3617;&#3626;&#3635;&#3648;&#3619;&#3655;&#3592;&#3648;&#3592;&#3657;&#3634;&#3585;&#3619;&#3617;&#3594;&#3656;&#3634;&#3591;&#3650;&#3618;&#3608;&#3634;&#3607;&#3627;&#3634;&#3619;&#3648;&#3619;&#3639;&#3629;.pdf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3.gif"/><Relationship Id="rId7" Type="http://schemas.openxmlformats.org/officeDocument/2006/relationships/image" Target="../media/image1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33996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785794"/>
            <a:ext cx="918051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h-TH" sz="40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algn="ctr"/>
            <a:r>
              <a:rPr lang="th-TH" sz="36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สัมมนาการปฏิบัติงานนายทหารช่างโยธา </a:t>
            </a:r>
            <a:r>
              <a:rPr lang="th-TH" sz="3600" b="1" dirty="0" err="1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งป.</a:t>
            </a:r>
            <a:r>
              <a:rPr lang="th-TH" sz="36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๖๒ </a:t>
            </a:r>
            <a:endParaRPr lang="en-US" sz="3600" b="1" dirty="0" smtClean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  <a:p>
            <a:pPr algn="ctr"/>
            <a:r>
              <a:rPr lang="th-TH" sz="36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หลักสูตร กลยุทธ์พัฒนาการจัดทำแบบและประมาณการงานก่อสร้าง</a:t>
            </a:r>
          </a:p>
          <a:p>
            <a:pPr algn="ctr"/>
            <a:r>
              <a:rPr lang="th-TH" sz="36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ของ </a:t>
            </a:r>
            <a:r>
              <a:rPr lang="th-TH" sz="3600" b="1" dirty="0" err="1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ทร.</a:t>
            </a:r>
            <a:r>
              <a:rPr lang="th-TH" sz="36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และ ยกระดับการปฏิบัติงานของ </a:t>
            </a:r>
            <a:r>
              <a:rPr lang="th-TH" sz="3600" b="1" dirty="0" err="1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ชย.ทร.</a:t>
            </a:r>
            <a:endParaRPr lang="en-US" sz="3600" b="1" dirty="0" smtClean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  <a:p>
            <a:pPr algn="ctr"/>
            <a:r>
              <a:rPr lang="th-TH" sz="36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ระหว่างวันที่ ๘ – ๑๐ มีนาคม พ.ศ.๒๕๖๒ </a:t>
            </a:r>
            <a:endParaRPr lang="en-US" sz="3600" b="1" dirty="0" smtClean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  <a:p>
            <a:pPr algn="ctr"/>
            <a:r>
              <a:rPr lang="th-TH" sz="36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ณ โรงแรมแคนทารี </a:t>
            </a:r>
            <a:r>
              <a:rPr lang="th-TH" sz="3600" b="1" dirty="0" err="1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เบย์</a:t>
            </a:r>
            <a:r>
              <a:rPr lang="th-TH" sz="36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ต.ปากน้ำ อ.เมืองระยอง </a:t>
            </a:r>
            <a:r>
              <a:rPr lang="th-TH" sz="3600" b="1" dirty="0" err="1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จว.</a:t>
            </a:r>
            <a:r>
              <a:rPr lang="th-TH" sz="36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ระยอง </a:t>
            </a:r>
            <a:endParaRPr lang="en-US" sz="3600" b="1" dirty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344687"/>
            <a:ext cx="9144508" cy="584775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n-US" altLang="en-US" sz="1600" dirty="0" smtClean="0">
              <a:solidFill>
                <a:srgbClr val="002060"/>
              </a:solidFill>
              <a:latin typeface="Stencil" pitchFamily="82" charset="0"/>
            </a:endParaRPr>
          </a:p>
          <a:p>
            <a:endParaRPr lang="en-US" altLang="en-US" sz="1600" dirty="0" smtClean="0">
              <a:solidFill>
                <a:srgbClr val="002060"/>
              </a:solidFill>
              <a:latin typeface="Stencil" pitchFamily="82" charset="0"/>
            </a:endParaRPr>
          </a:p>
        </p:txBody>
      </p:sp>
      <p:pic>
        <p:nvPicPr>
          <p:cNvPr id="2" name="Picture 2" descr="C:\Users\Sunisa\Desktop\p1R copy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0136" y="188640"/>
            <a:ext cx="1587596" cy="1587596"/>
          </a:xfrm>
          <a:prstGeom prst="rect">
            <a:avLst/>
          </a:prstGeom>
          <a:noFill/>
        </p:spPr>
      </p:pic>
      <p:pic>
        <p:nvPicPr>
          <p:cNvPr id="1026" name="Picture 2" descr="C:\Users\Admin\Desktop\index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6116" y="4500570"/>
            <a:ext cx="2590800" cy="1762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2861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5859"/>
          <a:stretch/>
        </p:blipFill>
        <p:spPr>
          <a:xfrm>
            <a:off x="0" y="-44141"/>
            <a:ext cx="9143999" cy="690214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71470" y="-15555"/>
            <a:ext cx="91805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5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การปฏิบัติวันเสาร์ที่ ๙ มี.ค.๖๒</a:t>
            </a:r>
            <a:endParaRPr lang="th-TH" sz="5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344687"/>
            <a:ext cx="9144508" cy="584775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n-US" altLang="en-US" sz="1600" dirty="0" smtClean="0">
              <a:solidFill>
                <a:srgbClr val="002060"/>
              </a:solidFill>
              <a:latin typeface="Stencil" pitchFamily="82" charset="0"/>
            </a:endParaRPr>
          </a:p>
          <a:p>
            <a:endParaRPr lang="en-US" altLang="en-US" sz="1600" dirty="0" smtClean="0">
              <a:solidFill>
                <a:srgbClr val="002060"/>
              </a:solidFill>
              <a:latin typeface="Stencil" pitchFamily="82" charset="0"/>
            </a:endParaRPr>
          </a:p>
        </p:txBody>
      </p:sp>
      <p:pic>
        <p:nvPicPr>
          <p:cNvPr id="6" name="Picture 2" descr="C:\Users\Sunisa\Desktop\p1R copy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01024" y="-24"/>
            <a:ext cx="1071538" cy="107153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42844" y="785794"/>
            <a:ext cx="900118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th-TH" sz="4000" b="1" dirty="0" smtClean="0">
                <a:solidFill>
                  <a:srgbClr val="C00000"/>
                </a:solidFill>
              </a:rPr>
              <a:t> </a:t>
            </a:r>
            <a:r>
              <a:rPr lang="th-TH" sz="4000" b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(การแต่งกายชุด</a:t>
            </a:r>
            <a:r>
              <a:rPr lang="th-TH" sz="4000" b="1" dirty="0" err="1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พลเรือน</a:t>
            </a:r>
            <a:r>
              <a:rPr lang="th-TH" sz="4000" b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สุภาพ)</a:t>
            </a:r>
            <a:endParaRPr lang="en-US" sz="4000" b="1" dirty="0" smtClean="0">
              <a:solidFill>
                <a:srgbClr val="C00000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๐๘๐๐		รับประทานอาหารเช้า</a:t>
            </a:r>
            <a:endParaRPr lang="en-US" b="1" dirty="0" smtClean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๐๙๐๐ -	 ๑๐๓๐ ฟังบรรยาย </a:t>
            </a:r>
            <a:r>
              <a:rPr lang="en-US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  <a:hlinkClick r:id="rId4" action="ppaction://hlinkfile"/>
              </a:rPr>
              <a:t>“</a:t>
            </a:r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  <a:hlinkClick r:id="rId4" action="ppaction://hlinkfile"/>
              </a:rPr>
              <a:t>การทำงานเป็นทีม</a:t>
            </a:r>
            <a:r>
              <a:rPr lang="en-US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  <a:hlinkClick r:id="rId4" action="ppaction://hlinkfile"/>
              </a:rPr>
              <a:t>” </a:t>
            </a:r>
            <a:endParaRPr lang="en-US" b="1" dirty="0" smtClean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๑๐๓๐ - ๑๐๔๕	รับประทานอาหารว่าง  </a:t>
            </a:r>
            <a:endParaRPr lang="en-US" b="1" dirty="0" smtClean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๑๐๔๕ - ๑๒๐๐	ฟังบรรยาย </a:t>
            </a:r>
            <a:r>
              <a:rPr lang="en-US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“</a:t>
            </a:r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ศิลปะการเป็นผู้นำ</a:t>
            </a:r>
            <a:r>
              <a:rPr lang="en-US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”</a:t>
            </a:r>
          </a:p>
          <a:p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๑๒๐๐ - ๑๓๐๐	รับประทานอาหาร</a:t>
            </a:r>
            <a:endParaRPr lang="en-US" b="1" dirty="0" smtClean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33794" name="Picture 2" descr="C:\Users\Admin\Desktop\download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86116" y="3929066"/>
            <a:ext cx="4000528" cy="2261168"/>
          </a:xfrm>
          <a:prstGeom prst="rect">
            <a:avLst/>
          </a:prstGeom>
          <a:noFill/>
        </p:spPr>
      </p:pic>
      <p:pic>
        <p:nvPicPr>
          <p:cNvPr id="33795" name="Picture 3" descr="C:\Users\Admin\Desktop\การจัดสัมมนาครั้งที่ ๑ งป.๖๒\48954_1701191859005042210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2844" y="3929066"/>
            <a:ext cx="3048021" cy="2286016"/>
          </a:xfrm>
          <a:prstGeom prst="rect">
            <a:avLst/>
          </a:prstGeom>
          <a:noFill/>
        </p:spPr>
      </p:pic>
      <p:pic>
        <p:nvPicPr>
          <p:cNvPr id="33796" name="Picture 4" descr="C:\Users\Admin\Desktop\การจัดสัมมนาครั้งที่ ๑ งป.๖๒\S__5644435.jpg"/>
          <p:cNvPicPr>
            <a:picLocks noChangeAspect="1" noChangeArrowheads="1"/>
          </p:cNvPicPr>
          <p:nvPr/>
        </p:nvPicPr>
        <p:blipFill>
          <a:blip r:embed="rId7" cstate="print"/>
          <a:srcRect t="9780" r="4348" b="11978"/>
          <a:stretch>
            <a:fillRect/>
          </a:stretch>
        </p:blipFill>
        <p:spPr bwMode="auto">
          <a:xfrm>
            <a:off x="7429520" y="3929066"/>
            <a:ext cx="1571636" cy="22860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2861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5859"/>
          <a:stretch/>
        </p:blipFill>
        <p:spPr>
          <a:xfrm>
            <a:off x="0" y="-44141"/>
            <a:ext cx="9143999" cy="690214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71470" y="-15555"/>
            <a:ext cx="91805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5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การปฏิบัติวันเสาร์ที่ ๙ มี.ค.๖๒</a:t>
            </a:r>
            <a:endParaRPr lang="th-TH" sz="5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344687"/>
            <a:ext cx="9144508" cy="584775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n-US" altLang="en-US" sz="1600" dirty="0" smtClean="0">
              <a:solidFill>
                <a:srgbClr val="002060"/>
              </a:solidFill>
              <a:latin typeface="Stencil" pitchFamily="82" charset="0"/>
            </a:endParaRPr>
          </a:p>
          <a:p>
            <a:endParaRPr lang="en-US" altLang="en-US" sz="1600" dirty="0" smtClean="0">
              <a:solidFill>
                <a:srgbClr val="002060"/>
              </a:solidFill>
              <a:latin typeface="Stencil" pitchFamily="82" charset="0"/>
            </a:endParaRPr>
          </a:p>
        </p:txBody>
      </p:sp>
      <p:pic>
        <p:nvPicPr>
          <p:cNvPr id="6" name="Picture 2" descr="C:\Users\Sunisa\Desktop\p1R copy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01024" y="-24"/>
            <a:ext cx="1071538" cy="107153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42844" y="785794"/>
            <a:ext cx="900118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th-TH" sz="4000" b="1" dirty="0" smtClean="0">
                <a:solidFill>
                  <a:srgbClr val="C00000"/>
                </a:solidFill>
              </a:rPr>
              <a:t> </a:t>
            </a:r>
            <a:r>
              <a:rPr lang="th-TH" sz="4000" b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(การแต่งกายชุด</a:t>
            </a:r>
            <a:r>
              <a:rPr lang="th-TH" sz="4000" b="1" dirty="0" err="1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พลเรือน</a:t>
            </a:r>
            <a:r>
              <a:rPr lang="th-TH" sz="4000" b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สุภาพ)</a:t>
            </a:r>
            <a:endParaRPr lang="en-US" sz="4000" b="1" dirty="0" smtClean="0">
              <a:solidFill>
                <a:srgbClr val="C00000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๑๓๐๐ - ๑๔๓๐	ฟังบรรยาย </a:t>
            </a:r>
            <a:r>
              <a:rPr lang="en-US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“</a:t>
            </a:r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  <a:hlinkClick r:id="rId4" action="ppaction://hlinkfile"/>
              </a:rPr>
              <a:t>การสร้างแรงจูงใจให้ผู้ใต้บังคับบัญชา</a:t>
            </a:r>
            <a:r>
              <a:rPr lang="en-US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  <a:hlinkClick r:id="rId4" action="ppaction://hlinkfile"/>
              </a:rPr>
              <a:t>” </a:t>
            </a:r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หรือ </a:t>
            </a:r>
            <a:endParaRPr lang="en-US" b="1" dirty="0" smtClean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en-US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                    “</a:t>
            </a:r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ทำงานอย่างไรให้มีความสุข</a:t>
            </a:r>
            <a:r>
              <a:rPr lang="en-US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”</a:t>
            </a:r>
          </a:p>
          <a:p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๑๔๔๕ - ๑๖๐๐	ฟังบรรยาย</a:t>
            </a:r>
            <a:r>
              <a:rPr lang="en-US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“</a:t>
            </a:r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พลังสู่ความสำเร็จ</a:t>
            </a:r>
            <a:r>
              <a:rPr lang="en-US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”</a:t>
            </a:r>
          </a:p>
          <a:p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๑๖๐๐ – ๑๘๐๐ </a:t>
            </a:r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พักผ่อน</a:t>
            </a:r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ตามอัธยาศัย / จัดเตรียมกิจกรรมภาคกลางคืน</a:t>
            </a:r>
            <a:endParaRPr lang="en-US" b="1" dirty="0" smtClean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๑๘๐๐ – </a:t>
            </a:r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๒๓๐๐</a:t>
            </a:r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	รับประทานอาหารเย็น</a:t>
            </a:r>
            <a:r>
              <a:rPr lang="en-US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กิจกรรม</a:t>
            </a:r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ภาค</a:t>
            </a:r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กลางคืน </a:t>
            </a:r>
            <a:r>
              <a:rPr lang="th-TH" b="1" dirty="0" smtClean="0">
                <a:solidFill>
                  <a:srgbClr val="FF33CC"/>
                </a:solidFill>
                <a:latin typeface="TH SarabunPSK" pitchFamily="34" charset="-34"/>
                <a:cs typeface="TH SarabunPSK" pitchFamily="34" charset="-34"/>
              </a:rPr>
              <a:t>(แต่ง</a:t>
            </a:r>
            <a:r>
              <a:rPr lang="th-TH" b="1" dirty="0" err="1" smtClean="0">
                <a:solidFill>
                  <a:srgbClr val="FF33CC"/>
                </a:solidFill>
                <a:latin typeface="TH SarabunPSK" pitchFamily="34" charset="-34"/>
                <a:cs typeface="TH SarabunPSK" pitchFamily="34" charset="-34"/>
              </a:rPr>
              <a:t>กายธีม</a:t>
            </a:r>
            <a:r>
              <a:rPr lang="th-TH" b="1" dirty="0" smtClean="0">
                <a:solidFill>
                  <a:srgbClr val="FF33CC"/>
                </a:solidFill>
                <a:latin typeface="TH SarabunPSK" pitchFamily="34" charset="-34"/>
                <a:cs typeface="TH SarabunPSK" pitchFamily="34" charset="-34"/>
              </a:rPr>
              <a:t>ชายหาด)</a:t>
            </a:r>
            <a:endParaRPr lang="en-US" b="1" dirty="0">
              <a:solidFill>
                <a:srgbClr val="FF33CC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32770" name="Picture 2" descr="C:\Users\Admin\Desktop\การจัดสัมมนาครั้งที่ ๑ งป.๖๒\ภาพโรงแรม\48954_1701191859005042210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5984" y="4500570"/>
            <a:ext cx="2214578" cy="1660934"/>
          </a:xfrm>
          <a:prstGeom prst="rect">
            <a:avLst/>
          </a:prstGeom>
          <a:noFill/>
        </p:spPr>
      </p:pic>
      <p:pic>
        <p:nvPicPr>
          <p:cNvPr id="32771" name="Picture 3" descr="C:\Users\Admin\Desktop\การจัดสัมมนาครั้งที่ ๑ งป.๖๒\ภาพโรงแรม\48954_1401111647001805155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06" y="4500570"/>
            <a:ext cx="2286016" cy="1714513"/>
          </a:xfrm>
          <a:prstGeom prst="rect">
            <a:avLst/>
          </a:prstGeom>
          <a:noFill/>
        </p:spPr>
      </p:pic>
      <p:pic>
        <p:nvPicPr>
          <p:cNvPr id="32772" name="Picture 4" descr="C:\Users\Admin\Desktop\การจัดสัมมนาครั้งที่ ๑ งป.๖๒\ภาพโรงแรม\48954_1701191859005042209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00562" y="4500570"/>
            <a:ext cx="2286016" cy="1714512"/>
          </a:xfrm>
          <a:prstGeom prst="rect">
            <a:avLst/>
          </a:prstGeom>
          <a:noFill/>
        </p:spPr>
      </p:pic>
      <p:pic>
        <p:nvPicPr>
          <p:cNvPr id="32773" name="Picture 5" descr="C:\Users\Admin\Desktop\การจัดสัมมนาครั้งที่ ๑ งป.๖๒\ภาพโรงแรม\48954_1701191859005042211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86578" y="4500570"/>
            <a:ext cx="2286015" cy="17145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2861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5859"/>
          <a:stretch/>
        </p:blipFill>
        <p:spPr>
          <a:xfrm>
            <a:off x="0" y="-1"/>
            <a:ext cx="9143999" cy="690214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6344687"/>
            <a:ext cx="9144508" cy="584775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n-US" altLang="en-US" sz="1600" dirty="0" smtClean="0">
              <a:solidFill>
                <a:srgbClr val="002060"/>
              </a:solidFill>
              <a:latin typeface="Stencil" pitchFamily="82" charset="0"/>
            </a:endParaRPr>
          </a:p>
          <a:p>
            <a:endParaRPr lang="en-US" altLang="en-US" sz="1600" dirty="0" smtClean="0">
              <a:solidFill>
                <a:srgbClr val="002060"/>
              </a:solidFill>
              <a:latin typeface="Stencil" pitchFamily="82" charset="0"/>
            </a:endParaRPr>
          </a:p>
        </p:txBody>
      </p:sp>
      <p:pic>
        <p:nvPicPr>
          <p:cNvPr id="6" name="Picture 2" descr="C:\Users\Sunisa\Desktop\p1R copy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90" y="0"/>
            <a:ext cx="1071538" cy="107153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-142908" y="142852"/>
            <a:ext cx="9286908" cy="7125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h-TH" sz="5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algn="ctr"/>
            <a:r>
              <a:rPr lang="th-TH" sz="5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กิจกรรมนันทนาการ</a:t>
            </a:r>
          </a:p>
          <a:p>
            <a:pPr algn="ctr">
              <a:buFontTx/>
              <a:buChar char="-"/>
            </a:pPr>
            <a:r>
              <a:rPr lang="th-TH" sz="5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แชร์บอล ชาย- </a:t>
            </a:r>
            <a:r>
              <a:rPr lang="th-TH" sz="5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หญิง</a:t>
            </a:r>
          </a:p>
          <a:p>
            <a:pPr algn="ctr">
              <a:buFontTx/>
              <a:buChar char="-"/>
            </a:pPr>
            <a:r>
              <a:rPr lang="th-TH" sz="5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ฟุตบอลชายหาด</a:t>
            </a:r>
            <a:endParaRPr lang="th-TH" sz="54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algn="ctr">
              <a:buFontTx/>
              <a:buChar char="-"/>
            </a:pPr>
            <a:r>
              <a:rPr lang="th-TH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เกม</a:t>
            </a:r>
            <a:r>
              <a:rPr lang="th-TH" sz="5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บิง</a:t>
            </a:r>
            <a:r>
              <a:rPr lang="th-TH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โกออนไลน์</a:t>
            </a:r>
          </a:p>
          <a:p>
            <a:pPr algn="ctr">
              <a:buFontTx/>
              <a:buChar char="-"/>
            </a:pPr>
            <a:r>
              <a:rPr lang="th-TH" sz="5400" b="1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ร้องเพลงคาราโอ</a:t>
            </a:r>
            <a:r>
              <a:rPr lang="th-TH" sz="5400" b="1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เกะ</a:t>
            </a:r>
            <a:endParaRPr lang="th-TH" sz="5400" b="1" dirty="0" smtClean="0">
              <a:solidFill>
                <a:srgbClr val="FF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algn="ctr">
              <a:buFontTx/>
              <a:buChar char="-"/>
            </a:pPr>
            <a:r>
              <a:rPr lang="th-TH" sz="5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การแต่ง</a:t>
            </a:r>
            <a:r>
              <a:rPr lang="th-TH" sz="54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กายธีม</a:t>
            </a:r>
            <a:r>
              <a:rPr lang="th-TH" sz="5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ชายหาด </a:t>
            </a:r>
          </a:p>
          <a:p>
            <a:pPr algn="thaiDist">
              <a:spcBef>
                <a:spcPts val="3000"/>
              </a:spcBef>
            </a:pPr>
            <a:endParaRPr lang="th-TH" sz="5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Users\Admin\Desktop\download (4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3000372"/>
            <a:ext cx="2285997" cy="1371598"/>
          </a:xfrm>
          <a:prstGeom prst="rect">
            <a:avLst/>
          </a:prstGeom>
          <a:noFill/>
        </p:spPr>
      </p:pic>
      <p:pic>
        <p:nvPicPr>
          <p:cNvPr id="1027" name="Picture 3" descr="C:\Users\Admin\Desktop\images (1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77367" y="3000372"/>
            <a:ext cx="2423789" cy="1357322"/>
          </a:xfrm>
          <a:prstGeom prst="rect">
            <a:avLst/>
          </a:prstGeom>
          <a:noFill/>
        </p:spPr>
      </p:pic>
      <p:pic>
        <p:nvPicPr>
          <p:cNvPr id="1028" name="Picture 4" descr="C:\Users\Admin\Desktop\download (8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2845" y="857232"/>
            <a:ext cx="2288962" cy="1714512"/>
          </a:xfrm>
          <a:prstGeom prst="rect">
            <a:avLst/>
          </a:prstGeom>
          <a:noFill/>
        </p:spPr>
      </p:pic>
      <p:pic>
        <p:nvPicPr>
          <p:cNvPr id="1029" name="Picture 5" descr="C:\Users\Admin\Desktop\download (9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72264" y="714356"/>
            <a:ext cx="2376495" cy="17800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2861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5859"/>
          <a:stretch/>
        </p:blipFill>
        <p:spPr>
          <a:xfrm>
            <a:off x="0" y="-44141"/>
            <a:ext cx="9143999" cy="690214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71470" y="-15555"/>
            <a:ext cx="91805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5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การปฏิบัติวันอาทิตย์ที่ ๑๐ มี.ค.๖๒</a:t>
            </a:r>
            <a:endParaRPr lang="th-TH" sz="5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344687"/>
            <a:ext cx="9144508" cy="584775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n-US" altLang="en-US" sz="1600" dirty="0" smtClean="0">
              <a:solidFill>
                <a:srgbClr val="002060"/>
              </a:solidFill>
              <a:latin typeface="Stencil" pitchFamily="82" charset="0"/>
            </a:endParaRPr>
          </a:p>
          <a:p>
            <a:endParaRPr lang="en-US" altLang="en-US" sz="1600" dirty="0" smtClean="0">
              <a:solidFill>
                <a:srgbClr val="002060"/>
              </a:solidFill>
              <a:latin typeface="Stencil" pitchFamily="82" charset="0"/>
            </a:endParaRPr>
          </a:p>
        </p:txBody>
      </p:sp>
      <p:pic>
        <p:nvPicPr>
          <p:cNvPr id="6" name="Picture 2" descr="C:\Users\Sunisa\Desktop\p1R copy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01024" y="-24"/>
            <a:ext cx="1071538" cy="107153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42844" y="785794"/>
            <a:ext cx="9001188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th-TH" sz="4000" b="1" dirty="0" smtClean="0">
                <a:solidFill>
                  <a:srgbClr val="C00000"/>
                </a:solidFill>
              </a:rPr>
              <a:t> </a:t>
            </a:r>
            <a:r>
              <a:rPr lang="th-TH" sz="4000" b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(การแต่งกายชุด</a:t>
            </a:r>
            <a:r>
              <a:rPr lang="th-TH" sz="4000" b="1" dirty="0" err="1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พลเรือน</a:t>
            </a:r>
            <a:r>
              <a:rPr lang="th-TH" sz="4000" b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สุภาพ)</a:t>
            </a:r>
            <a:endParaRPr lang="en-US" sz="4000" b="1" dirty="0" smtClean="0">
              <a:solidFill>
                <a:srgbClr val="C00000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๐๘๐๐		รับประทานอาหารเช้า</a:t>
            </a:r>
            <a:endParaRPr lang="en-US" b="1" dirty="0" smtClean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๐๙๐๐		พิธีปิดการสัมมนา</a:t>
            </a:r>
            <a:endParaRPr lang="en-US" b="1" dirty="0" smtClean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		</a:t>
            </a:r>
            <a:r>
              <a:rPr lang="th-TH" b="1" dirty="0" err="1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หก.กวก.ชย.ทร.</a:t>
            </a:r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กล่าวรายงาน ประธาน กล่าวปิดการสัมมนา</a:t>
            </a:r>
            <a:endParaRPr lang="en-US" b="1" dirty="0" smtClean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๑๑๓๐ 		เดินทางกลับถึง กรมช่างโยธาทหารเรือ โดย</a:t>
            </a:r>
            <a:r>
              <a:rPr lang="th-TH" b="1" dirty="0" err="1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สวัสดิ</a:t>
            </a:r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ภาพ</a:t>
            </a:r>
            <a:endParaRPr lang="en-US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2050" name="Picture 2" descr="C:\Users\Admin\Desktop\download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03346" y="3411855"/>
            <a:ext cx="4240356" cy="23745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2861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5859"/>
          <a:stretch/>
        </p:blipFill>
        <p:spPr>
          <a:xfrm>
            <a:off x="0" y="-1"/>
            <a:ext cx="9143999" cy="690214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6344687"/>
            <a:ext cx="9144508" cy="584775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n-US" altLang="en-US" sz="1600" dirty="0" smtClean="0">
              <a:solidFill>
                <a:srgbClr val="002060"/>
              </a:solidFill>
              <a:latin typeface="Stencil" pitchFamily="82" charset="0"/>
            </a:endParaRPr>
          </a:p>
          <a:p>
            <a:endParaRPr lang="en-US" altLang="en-US" sz="1600" dirty="0" smtClean="0">
              <a:solidFill>
                <a:srgbClr val="002060"/>
              </a:solidFill>
              <a:latin typeface="Stencil" pitchFamily="82" charset="0"/>
            </a:endParaRPr>
          </a:p>
        </p:txBody>
      </p:sp>
      <p:pic>
        <p:nvPicPr>
          <p:cNvPr id="6" name="Picture 2" descr="C:\Users\Sunisa\Desktop\p1R copy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29586" y="214290"/>
            <a:ext cx="1071538" cy="107153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-142908" y="2071678"/>
            <a:ext cx="9286908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เรื่องอื่น ๆ</a:t>
            </a:r>
          </a:p>
          <a:p>
            <a:pPr algn="thaiDist">
              <a:spcBef>
                <a:spcPts val="3000"/>
              </a:spcBef>
            </a:pPr>
            <a:endParaRPr lang="th-TH" sz="5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861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5859"/>
          <a:stretch/>
        </p:blipFill>
        <p:spPr>
          <a:xfrm>
            <a:off x="0" y="-1"/>
            <a:ext cx="9143999" cy="690214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6344687"/>
            <a:ext cx="9144508" cy="584775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n-US" altLang="en-US" sz="1600" dirty="0" smtClean="0">
              <a:solidFill>
                <a:srgbClr val="002060"/>
              </a:solidFill>
              <a:latin typeface="Stencil" pitchFamily="82" charset="0"/>
            </a:endParaRPr>
          </a:p>
          <a:p>
            <a:endParaRPr lang="en-US" altLang="en-US" sz="1600" dirty="0" smtClean="0">
              <a:solidFill>
                <a:srgbClr val="002060"/>
              </a:solidFill>
              <a:latin typeface="Stencil" pitchFamily="82" charset="0"/>
            </a:endParaRPr>
          </a:p>
        </p:txBody>
      </p:sp>
      <p:pic>
        <p:nvPicPr>
          <p:cNvPr id="6" name="Picture 2" descr="C:\Users\Sunisa\Desktop\p1R copy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01024" y="142884"/>
            <a:ext cx="1071538" cy="107153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-71438" y="1357298"/>
            <a:ext cx="9286908" cy="281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th-TH" sz="5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  <a:p>
            <a:pPr algn="ctr"/>
            <a:endParaRPr lang="th-TH" sz="35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th-TH" sz="4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Aft>
                <a:spcPts val="2000"/>
              </a:spcAft>
            </a:pPr>
            <a:r>
              <a:rPr lang="th-TH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th-TH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142908" y="1428736"/>
            <a:ext cx="9286908" cy="2231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th-TH" sz="6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จบการบรรยาย</a:t>
            </a:r>
          </a:p>
          <a:p>
            <a:pPr algn="ctr">
              <a:spcBef>
                <a:spcPts val="3000"/>
              </a:spcBef>
            </a:pPr>
            <a:r>
              <a:rPr lang="th-TH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</a:p>
        </p:txBody>
      </p:sp>
      <p:pic>
        <p:nvPicPr>
          <p:cNvPr id="15361" name="Picture 1" descr="C:\Users\Admin\Desktop\download (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71670" y="2571744"/>
            <a:ext cx="5072098" cy="28498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2861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5859"/>
          <a:stretch/>
        </p:blipFill>
        <p:spPr>
          <a:xfrm>
            <a:off x="0" y="-44141"/>
            <a:ext cx="9143999" cy="690214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6344687"/>
            <a:ext cx="9144508" cy="584775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n-US" altLang="en-US" sz="1600" dirty="0" smtClean="0">
              <a:solidFill>
                <a:srgbClr val="002060"/>
              </a:solidFill>
              <a:latin typeface="Stencil" pitchFamily="82" charset="0"/>
            </a:endParaRPr>
          </a:p>
          <a:p>
            <a:endParaRPr lang="en-US" altLang="en-US" sz="1600" dirty="0" smtClean="0">
              <a:solidFill>
                <a:srgbClr val="002060"/>
              </a:solidFill>
              <a:latin typeface="Stencil" pitchFamily="82" charset="0"/>
            </a:endParaRPr>
          </a:p>
        </p:txBody>
      </p:sp>
      <p:pic>
        <p:nvPicPr>
          <p:cNvPr id="6" name="Picture 2" descr="C:\Users\Sunisa\Desktop\p1R copy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01024" y="142884"/>
            <a:ext cx="1071538" cy="10715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2861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5859"/>
          <a:stretch/>
        </p:blipFill>
        <p:spPr>
          <a:xfrm>
            <a:off x="0" y="-44141"/>
            <a:ext cx="9143999" cy="690214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71470" y="-214338"/>
            <a:ext cx="91805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5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การปฏิบัติก่อนวันศุกร์ที่ ๘ มี.ค.๖๒</a:t>
            </a:r>
            <a:endParaRPr lang="th-TH" sz="5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344687"/>
            <a:ext cx="9144508" cy="584775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n-US" altLang="en-US" sz="1600" dirty="0" smtClean="0">
              <a:solidFill>
                <a:srgbClr val="002060"/>
              </a:solidFill>
              <a:latin typeface="Stencil" pitchFamily="82" charset="0"/>
            </a:endParaRPr>
          </a:p>
          <a:p>
            <a:endParaRPr lang="en-US" altLang="en-US" sz="1600" dirty="0" smtClean="0">
              <a:solidFill>
                <a:srgbClr val="002060"/>
              </a:solidFill>
              <a:latin typeface="Stencil" pitchFamily="82" charset="0"/>
            </a:endParaRPr>
          </a:p>
        </p:txBody>
      </p:sp>
      <p:pic>
        <p:nvPicPr>
          <p:cNvPr id="6" name="Picture 2" descr="C:\Users\Sunisa\Desktop\p1R copy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01024" y="-24"/>
            <a:ext cx="1071538" cy="107153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71406" y="571480"/>
            <a:ext cx="9001188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th-TH" sz="4000" b="1" dirty="0" smtClean="0">
                <a:solidFill>
                  <a:srgbClr val="C00000"/>
                </a:solidFill>
              </a:rPr>
              <a:t> </a:t>
            </a:r>
            <a:r>
              <a:rPr lang="th-TH" sz="4000" b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(ผู้เข้าร่วมสัมมาประกอบด้วย)</a:t>
            </a:r>
            <a:endParaRPr lang="en-US" sz="4000" b="1" dirty="0" smtClean="0">
              <a:solidFill>
                <a:srgbClr val="C00000"/>
              </a:solidFill>
              <a:latin typeface="TH SarabunPSK" pitchFamily="34" charset="-34"/>
              <a:cs typeface="TH SarabunPSK" pitchFamily="34" charset="-34"/>
            </a:endParaRPr>
          </a:p>
          <a:p>
            <a:pPr algn="ctr"/>
            <a:r>
              <a:rPr lang="th-TH" sz="3600" b="1" spc="-70" dirty="0" smtClean="0">
                <a:solidFill>
                  <a:srgbClr val="FFC000"/>
                </a:solidFill>
                <a:latin typeface="TH SarabunPSK" pitchFamily="34" charset="-34"/>
                <a:cs typeface="TH SarabunPSK" pitchFamily="34" charset="-34"/>
                <a:hlinkClick r:id="rId4" action="ppaction://hlinkfile"/>
              </a:rPr>
              <a:t>ผู้บังคับบัญชาระดับสูงของ </a:t>
            </a:r>
            <a:r>
              <a:rPr lang="th-TH" sz="3600" b="1" spc="-70" dirty="0" err="1" smtClean="0">
                <a:solidFill>
                  <a:srgbClr val="FFC000"/>
                </a:solidFill>
                <a:latin typeface="TH SarabunPSK" pitchFamily="34" charset="-34"/>
                <a:cs typeface="TH SarabunPSK" pitchFamily="34" charset="-34"/>
                <a:hlinkClick r:id="rId4" action="ppaction://hlinkfile"/>
              </a:rPr>
              <a:t>ชย.ทร.</a:t>
            </a:r>
            <a:r>
              <a:rPr lang="th-TH" sz="3600" b="1" spc="-70" dirty="0" smtClean="0">
                <a:solidFill>
                  <a:srgbClr val="FFC000"/>
                </a:solidFill>
                <a:latin typeface="TH SarabunPSK" pitchFamily="34" charset="-34"/>
                <a:cs typeface="TH SarabunPSK" pitchFamily="34" charset="-34"/>
                <a:hlinkClick r:id="rId4" action="ppaction://hlinkfile"/>
              </a:rPr>
              <a:t> หน.</a:t>
            </a:r>
            <a:r>
              <a:rPr lang="th-TH" sz="3600" b="1" spc="-70" dirty="0" err="1" smtClean="0">
                <a:solidFill>
                  <a:srgbClr val="FFC000"/>
                </a:solidFill>
                <a:latin typeface="TH SarabunPSK" pitchFamily="34" charset="-34"/>
                <a:cs typeface="TH SarabunPSK" pitchFamily="34" charset="-34"/>
                <a:hlinkClick r:id="rId4" action="ppaction://hlinkfile"/>
              </a:rPr>
              <a:t>นขต.ชย.ทร.</a:t>
            </a:r>
            <a:r>
              <a:rPr lang="th-TH" sz="3600" b="1" spc="-70" dirty="0" smtClean="0">
                <a:solidFill>
                  <a:srgbClr val="FFC000"/>
                </a:solidFill>
                <a:latin typeface="TH SarabunPSK" pitchFamily="34" charset="-34"/>
                <a:cs typeface="TH SarabunPSK" pitchFamily="34" charset="-34"/>
                <a:hlinkClick r:id="rId4" action="ppaction://hlinkfile"/>
              </a:rPr>
              <a:t>รอง หน.</a:t>
            </a:r>
            <a:r>
              <a:rPr lang="th-TH" sz="3600" b="1" spc="-70" dirty="0" err="1" smtClean="0">
                <a:solidFill>
                  <a:srgbClr val="FFC000"/>
                </a:solidFill>
                <a:latin typeface="TH SarabunPSK" pitchFamily="34" charset="-34"/>
                <a:cs typeface="TH SarabunPSK" pitchFamily="34" charset="-34"/>
                <a:hlinkClick r:id="rId4" action="ppaction://hlinkfile"/>
              </a:rPr>
              <a:t>นขต.ชย.ทร.</a:t>
            </a:r>
            <a:r>
              <a:rPr lang="th-TH" sz="3600" b="1" dirty="0" smtClean="0">
                <a:solidFill>
                  <a:srgbClr val="FFC0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600" b="1" spc="-80" dirty="0" smtClean="0">
                <a:solidFill>
                  <a:srgbClr val="FFC000"/>
                </a:solidFill>
                <a:latin typeface="TH SarabunPSK" pitchFamily="34" charset="-34"/>
                <a:cs typeface="TH SarabunPSK" pitchFamily="34" charset="-34"/>
                <a:hlinkClick r:id="rId5" action="ppaction://hlinkfile"/>
              </a:rPr>
              <a:t>หน.แผนก นายทหารสัญญาบัตร ลูกจ้างประจำ และ เจ้าหน้าที่ </a:t>
            </a:r>
            <a:r>
              <a:rPr lang="th-TH" sz="3600" b="1" spc="-80" dirty="0" err="1" smtClean="0">
                <a:solidFill>
                  <a:srgbClr val="FFC000"/>
                </a:solidFill>
                <a:latin typeface="TH SarabunPSK" pitchFamily="34" charset="-34"/>
                <a:cs typeface="TH SarabunPSK" pitchFamily="34" charset="-34"/>
                <a:hlinkClick r:id="rId5" action="ppaction://hlinkfile"/>
              </a:rPr>
              <a:t>กวก.ชย.ทร.</a:t>
            </a:r>
            <a:r>
              <a:rPr lang="th-TH" sz="3600" b="1" spc="-80" dirty="0" smtClean="0">
                <a:solidFill>
                  <a:srgbClr val="FFC000"/>
                </a:solidFill>
                <a:latin typeface="TH SarabunPSK" pitchFamily="34" charset="-34"/>
                <a:cs typeface="TH SarabunPSK" pitchFamily="34" charset="-34"/>
                <a:hlinkClick r:id="rId5" action="ppaction://hlinkfile"/>
              </a:rPr>
              <a:t> </a:t>
            </a:r>
            <a:r>
              <a:rPr lang="th-TH" sz="3600" b="1" dirty="0" smtClean="0">
                <a:solidFill>
                  <a:srgbClr val="FFC000"/>
                </a:solidFill>
                <a:latin typeface="TH SarabunPSK" pitchFamily="34" charset="-34"/>
                <a:cs typeface="TH SarabunPSK" pitchFamily="34" charset="-34"/>
              </a:rPr>
              <a:t>จำนวนทั้งสิ้น ๖๒ นาย</a:t>
            </a:r>
            <a:endParaRPr lang="en-US" sz="3600" b="1" dirty="0" smtClean="0">
              <a:solidFill>
                <a:srgbClr val="FFC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026" name="Picture 2" descr="C:\Users\Admin\Desktop\การจัดสัมมนาครั้งที่ ๑ งป.๖๒\การปฏิบัติวันที่ 8 - 10 มี.ค.62\คำสั่งไปราชการเพิ่มเติม 22นาย_Page_1.jpg"/>
          <p:cNvPicPr>
            <a:picLocks noChangeAspect="1" noChangeArrowheads="1"/>
          </p:cNvPicPr>
          <p:nvPr/>
        </p:nvPicPr>
        <p:blipFill>
          <a:blip r:embed="rId6" cstate="print"/>
          <a:srcRect l="3216" t="4545" r="298" b="6818"/>
          <a:stretch>
            <a:fillRect/>
          </a:stretch>
        </p:blipFill>
        <p:spPr bwMode="auto">
          <a:xfrm>
            <a:off x="4572000" y="3214686"/>
            <a:ext cx="2143140" cy="2786082"/>
          </a:xfrm>
          <a:prstGeom prst="rect">
            <a:avLst/>
          </a:prstGeom>
          <a:noFill/>
        </p:spPr>
      </p:pic>
      <p:pic>
        <p:nvPicPr>
          <p:cNvPr id="1027" name="Picture 3" descr="C:\Users\Admin\Desktop\การจัดสัมมนาครั้งที่ ๑ งป.๖๒\การปฏิบัติวันที่ 8 - 10 มี.ค.62\คำสั่งไปราชการเพิ่มเติม 22นาย_Page_2.jpg"/>
          <p:cNvPicPr>
            <a:picLocks noChangeAspect="1" noChangeArrowheads="1"/>
          </p:cNvPicPr>
          <p:nvPr/>
        </p:nvPicPr>
        <p:blipFill>
          <a:blip r:embed="rId7" cstate="print"/>
          <a:srcRect l="326" t="4545" b="6818"/>
          <a:stretch>
            <a:fillRect/>
          </a:stretch>
        </p:blipFill>
        <p:spPr bwMode="auto">
          <a:xfrm>
            <a:off x="6786578" y="3214686"/>
            <a:ext cx="2214546" cy="2786082"/>
          </a:xfrm>
          <a:prstGeom prst="rect">
            <a:avLst/>
          </a:prstGeom>
          <a:noFill/>
        </p:spPr>
      </p:pic>
      <p:pic>
        <p:nvPicPr>
          <p:cNvPr id="1028" name="Picture 4" descr="C:\Users\Admin\Desktop\การจัดสัมมนาครั้งที่ ๑ งป.๖๒\การปฏิบัติวันที่ 8 - 10 มี.ค.62\ชุดคำสั่งไปสัมมนา 40 นาย_Page_5.jpg"/>
          <p:cNvPicPr>
            <a:picLocks noChangeAspect="1" noChangeArrowheads="1"/>
          </p:cNvPicPr>
          <p:nvPr/>
        </p:nvPicPr>
        <p:blipFill>
          <a:blip r:embed="rId8" cstate="print"/>
          <a:srcRect t="4552" r="129" b="6674"/>
          <a:stretch>
            <a:fillRect/>
          </a:stretch>
        </p:blipFill>
        <p:spPr bwMode="auto">
          <a:xfrm>
            <a:off x="142844" y="3214686"/>
            <a:ext cx="2214578" cy="2786082"/>
          </a:xfrm>
          <a:prstGeom prst="rect">
            <a:avLst/>
          </a:prstGeom>
          <a:noFill/>
        </p:spPr>
      </p:pic>
      <p:pic>
        <p:nvPicPr>
          <p:cNvPr id="1029" name="Picture 5" descr="C:\Users\Admin\Desktop\การจัดสัมมนาครั้งที่ ๑ งป.๖๒\การปฏิบัติวันที่ 8 - 10 มี.ค.62\ชุดคำสั่งไปสัมมนา 40 นาย_Page_6.jpg"/>
          <p:cNvPicPr>
            <a:picLocks noChangeAspect="1" noChangeArrowheads="1"/>
          </p:cNvPicPr>
          <p:nvPr/>
        </p:nvPicPr>
        <p:blipFill>
          <a:blip r:embed="rId9" cstate="print"/>
          <a:srcRect l="135" t="4552" r="6443" b="6674"/>
          <a:stretch>
            <a:fillRect/>
          </a:stretch>
        </p:blipFill>
        <p:spPr bwMode="auto">
          <a:xfrm>
            <a:off x="2428860" y="3214686"/>
            <a:ext cx="2071702" cy="27860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2861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5859"/>
          <a:stretch/>
        </p:blipFill>
        <p:spPr>
          <a:xfrm>
            <a:off x="0" y="-44141"/>
            <a:ext cx="9143999" cy="690214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71470" y="-15555"/>
            <a:ext cx="91805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5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ค่าใช้จ่ายการสัมมนา </a:t>
            </a:r>
            <a:r>
              <a:rPr lang="th-TH" sz="54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ชย.ทร.</a:t>
            </a:r>
            <a:endParaRPr lang="th-TH" sz="5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344687"/>
            <a:ext cx="9144508" cy="584775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n-US" altLang="en-US" sz="1600" dirty="0" smtClean="0">
              <a:solidFill>
                <a:srgbClr val="002060"/>
              </a:solidFill>
              <a:latin typeface="Stencil" pitchFamily="82" charset="0"/>
            </a:endParaRPr>
          </a:p>
          <a:p>
            <a:endParaRPr lang="en-US" altLang="en-US" sz="1600" dirty="0" smtClean="0">
              <a:solidFill>
                <a:srgbClr val="002060"/>
              </a:solidFill>
              <a:latin typeface="Stencil" pitchFamily="82" charset="0"/>
            </a:endParaRPr>
          </a:p>
        </p:txBody>
      </p:sp>
      <p:pic>
        <p:nvPicPr>
          <p:cNvPr id="6" name="Picture 2" descr="C:\Users\Sunisa\Desktop\p1R copy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01024" y="-24"/>
            <a:ext cx="1071538" cy="107153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0" y="642918"/>
            <a:ext cx="9144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th-TH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th-TH" sz="4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2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ณ โรงแรมแคนทารี </a:t>
            </a:r>
            <a:r>
              <a:rPr lang="th-TH" sz="3200" b="1" dirty="0" err="1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เบย์</a:t>
            </a:r>
            <a:r>
              <a:rPr lang="th-TH" sz="32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ต.ปากน้ำ อ.เมืองระยอง </a:t>
            </a:r>
            <a:r>
              <a:rPr lang="th-TH" sz="3200" b="1" dirty="0" err="1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จว.</a:t>
            </a:r>
            <a:r>
              <a:rPr lang="th-TH" sz="32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ระยอง </a:t>
            </a:r>
          </a:p>
          <a:p>
            <a:pPr algn="thaiDist"/>
            <a:r>
              <a:rPr lang="th-TH" sz="32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                                 ในวันที่ ๘ – ๑๐ มี.ค.๖๒</a:t>
            </a:r>
            <a:endParaRPr lang="en-US" sz="3200" dirty="0" smtClean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  <a:p>
            <a:pPr algn="ctr"/>
            <a:endParaRPr lang="en-US" sz="4000" b="1" dirty="0" smtClean="0">
              <a:solidFill>
                <a:srgbClr val="C0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10" name="ตาราง 9"/>
          <p:cNvGraphicFramePr>
            <a:graphicFrameLocks noGrp="1"/>
          </p:cNvGraphicFramePr>
          <p:nvPr/>
        </p:nvGraphicFramePr>
        <p:xfrm>
          <a:off x="785786" y="1928802"/>
          <a:ext cx="7500990" cy="4098146"/>
        </p:xfrm>
        <a:graphic>
          <a:graphicData uri="http://schemas.openxmlformats.org/drawingml/2006/table">
            <a:tbl>
              <a:tblPr/>
              <a:tblGrid>
                <a:gridCol w="1467417"/>
                <a:gridCol w="1599041"/>
                <a:gridCol w="1599041"/>
                <a:gridCol w="1274870"/>
                <a:gridCol w="1560621"/>
              </a:tblGrid>
              <a:tr h="6367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h-TH" sz="2000" b="1" dirty="0" smtClean="0">
                        <a:solidFill>
                          <a:srgbClr val="FFC000"/>
                        </a:solidFill>
                        <a:latin typeface="Angsana New"/>
                        <a:ea typeface="Times New Roman"/>
                        <a:cs typeface="TH SarabunPSK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b="1" dirty="0" smtClean="0">
                          <a:solidFill>
                            <a:srgbClr val="FFC000"/>
                          </a:solidFill>
                          <a:latin typeface="Angsana New"/>
                          <a:ea typeface="Times New Roman"/>
                          <a:cs typeface="TH SarabunPSK"/>
                        </a:rPr>
                        <a:t>รายการ</a:t>
                      </a:r>
                      <a:endParaRPr lang="en-US" sz="2000" b="1" dirty="0">
                        <a:solidFill>
                          <a:srgbClr val="FFC000"/>
                        </a:solidFill>
                        <a:latin typeface="Angsana New"/>
                        <a:ea typeface="Times New Roman"/>
                        <a:cs typeface="AngsanaUPC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b="1" dirty="0" smtClean="0">
                          <a:solidFill>
                            <a:srgbClr val="FFC000"/>
                          </a:solidFill>
                          <a:latin typeface="Angsana New"/>
                          <a:ea typeface="Times New Roman"/>
                          <a:cs typeface="TH SarabunPSK"/>
                        </a:rPr>
                        <a:t>ประมาณ</a:t>
                      </a:r>
                      <a:r>
                        <a:rPr lang="th-TH" sz="2000" b="1" dirty="0">
                          <a:solidFill>
                            <a:srgbClr val="FFC000"/>
                          </a:solidFill>
                          <a:latin typeface="Angsana New"/>
                          <a:ea typeface="Times New Roman"/>
                          <a:cs typeface="TH SarabunPSK"/>
                        </a:rPr>
                        <a:t>การรายจ่าย</a:t>
                      </a:r>
                      <a:endParaRPr lang="en-US" sz="2000" b="1" dirty="0">
                        <a:solidFill>
                          <a:srgbClr val="FFC000"/>
                        </a:solidFill>
                        <a:latin typeface="Angsana New"/>
                        <a:ea typeface="Times New Roman"/>
                        <a:cs typeface="AngsanaUPC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rgbClr val="FFC000"/>
                          </a:solidFill>
                          <a:latin typeface="Angsana New"/>
                          <a:ea typeface="Times New Roman"/>
                          <a:cs typeface="TH SarabunPSK"/>
                        </a:rPr>
                        <a:t>จำนวน 62 นาย (บาท)</a:t>
                      </a:r>
                      <a:endParaRPr lang="en-US" sz="2000" b="1" dirty="0">
                        <a:solidFill>
                          <a:srgbClr val="FFC000"/>
                        </a:solidFill>
                        <a:latin typeface="Angsana New"/>
                        <a:ea typeface="Times New Roman"/>
                        <a:cs typeface="AngsanaUPC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rgbClr val="FFC000"/>
                          </a:solidFill>
                          <a:latin typeface="Angsana New"/>
                          <a:ea typeface="Times New Roman"/>
                          <a:cs typeface="TH SarabunPSK"/>
                          <a:hlinkClick r:id="rId4" action="ppaction://hlinkfile"/>
                        </a:rPr>
                        <a:t>รายรับในโครงการฯ</a:t>
                      </a:r>
                      <a:endParaRPr lang="en-US" sz="2000" b="1" dirty="0">
                        <a:solidFill>
                          <a:srgbClr val="FFC000"/>
                        </a:solidFill>
                        <a:latin typeface="Angsana New"/>
                        <a:ea typeface="Times New Roman"/>
                        <a:cs typeface="AngsanaUPC"/>
                        <a:hlinkClick r:id="rId4" action="ppaction://hlinkfile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rgbClr val="FFC000"/>
                          </a:solidFill>
                          <a:latin typeface="Angsana New"/>
                          <a:ea typeface="Times New Roman"/>
                          <a:cs typeface="TH SarabunPSK"/>
                          <a:hlinkClick r:id="rId4" action="ppaction://hlinkfile"/>
                        </a:rPr>
                        <a:t>จำนวน 40 นาย (บาท)</a:t>
                      </a:r>
                      <a:endParaRPr lang="en-US" sz="2000" b="1" dirty="0">
                        <a:solidFill>
                          <a:srgbClr val="FFC000"/>
                        </a:solidFill>
                        <a:latin typeface="Angsana New"/>
                        <a:ea typeface="Times New Roman"/>
                        <a:cs typeface="AngsanaUPC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rgbClr val="FFC000"/>
                          </a:solidFill>
                          <a:latin typeface="Angsana New"/>
                          <a:ea typeface="Times New Roman"/>
                          <a:cs typeface="TH SarabunPSK"/>
                        </a:rPr>
                        <a:t>ยอดขอรับการสนับสนุน (บาท)</a:t>
                      </a:r>
                      <a:endParaRPr lang="en-US" sz="2000" b="1" dirty="0">
                        <a:solidFill>
                          <a:srgbClr val="FFC000"/>
                        </a:solidFill>
                        <a:latin typeface="Angsana New"/>
                        <a:ea typeface="Times New Roman"/>
                        <a:cs typeface="AngsanaUPC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rgbClr val="FFC000"/>
                          </a:solidFill>
                          <a:latin typeface="Angsana New"/>
                          <a:ea typeface="Times New Roman"/>
                          <a:cs typeface="TH SarabunPSK"/>
                        </a:rPr>
                        <a:t>หมายเหตุ</a:t>
                      </a:r>
                      <a:endParaRPr lang="en-US" sz="2000" b="1" dirty="0">
                        <a:solidFill>
                          <a:srgbClr val="FFC000"/>
                        </a:solidFill>
                        <a:latin typeface="Angsana New"/>
                        <a:ea typeface="Times New Roman"/>
                        <a:cs typeface="AngsanaUPC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6749"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th-TH" sz="1800" b="1" dirty="0">
                          <a:solidFill>
                            <a:schemeClr val="bg1"/>
                          </a:solidFill>
                          <a:latin typeface="Angsana New"/>
                          <a:ea typeface="Times New Roman"/>
                          <a:cs typeface="TH SarabunPSK"/>
                        </a:rPr>
                        <a:t>1.ค่าอาหารเช้า </a:t>
                      </a:r>
                      <a:r>
                        <a:rPr lang="th-TH" sz="1800" b="1" spc="-30" dirty="0">
                          <a:solidFill>
                            <a:schemeClr val="bg1"/>
                          </a:solidFill>
                          <a:latin typeface="Angsana New"/>
                          <a:ea typeface="Times New Roman"/>
                          <a:cs typeface="TH SarabunPSK"/>
                        </a:rPr>
                        <a:t>กลางวัน และค่าที่พัก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Angsana New"/>
                        <a:ea typeface="Times New Roman"/>
                        <a:cs typeface="AngsanaUPC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th-TH" sz="1800" b="1" dirty="0">
                          <a:solidFill>
                            <a:schemeClr val="bg1"/>
                          </a:solidFill>
                          <a:latin typeface="Angsana New"/>
                          <a:ea typeface="Times New Roman"/>
                          <a:cs typeface="TH SarabunPSK"/>
                        </a:rPr>
                        <a:t>       </a:t>
                      </a:r>
                      <a:r>
                        <a:rPr lang="th-TH" sz="1800" b="1" dirty="0">
                          <a:solidFill>
                            <a:schemeClr val="bg1"/>
                          </a:solidFill>
                          <a:latin typeface="Angsana New"/>
                          <a:ea typeface="Times New Roman"/>
                          <a:cs typeface="TH SarabunPSK"/>
                          <a:hlinkClick r:id="rId5" action="ppaction://hlinkfile"/>
                        </a:rPr>
                        <a:t>192,780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Angsana New"/>
                        <a:ea typeface="Times New Roman"/>
                        <a:cs typeface="AngsanaUPC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th-TH" sz="1800" b="1" dirty="0" smtClean="0">
                          <a:solidFill>
                            <a:schemeClr val="bg1"/>
                          </a:solidFill>
                          <a:latin typeface="Angsana New"/>
                          <a:ea typeface="Times New Roman"/>
                          <a:cs typeface="TH SarabunPSK"/>
                        </a:rPr>
                        <a:t>        178,000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Angsana New"/>
                        <a:ea typeface="Times New Roman"/>
                        <a:cs typeface="AngsanaUPC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h-TH" sz="1800" b="1" dirty="0">
                          <a:solidFill>
                            <a:schemeClr val="bg1"/>
                          </a:solidFill>
                          <a:latin typeface="Angsana New"/>
                          <a:ea typeface="Times New Roman"/>
                          <a:cs typeface="TH SarabunPSK"/>
                        </a:rPr>
                        <a:t>       21,640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Angsana New"/>
                        <a:ea typeface="Times New Roman"/>
                        <a:cs typeface="AngsanaUPC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1800" b="1" dirty="0">
                          <a:solidFill>
                            <a:schemeClr val="bg1"/>
                          </a:solidFill>
                          <a:latin typeface="Angsana New"/>
                          <a:ea typeface="Times New Roman"/>
                          <a:cs typeface="TH SarabunPSK"/>
                          <a:hlinkClick r:id="rId6" action="ppaction://hlinkfile"/>
                        </a:rPr>
                        <a:t>เอกสารยืนยัน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Angsana New"/>
                        <a:ea typeface="Times New Roman"/>
                        <a:cs typeface="AngsanaUPC"/>
                        <a:hlinkClick r:id="rId6" action="ppaction://hlinkfile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TH SarabunPSK"/>
                          <a:ea typeface="Times New Roman"/>
                          <a:cs typeface="AngsanaUPC"/>
                          <a:hlinkClick r:id="rId6" action="ppaction://hlinkfile"/>
                        </a:rPr>
                        <a:t>KANTARY BAY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Angsana New"/>
                        <a:ea typeface="Times New Roman"/>
                        <a:cs typeface="AngsanaUPC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67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h-TH" sz="1800" b="1" dirty="0">
                          <a:solidFill>
                            <a:schemeClr val="bg1"/>
                          </a:solidFill>
                          <a:latin typeface="Angsana New"/>
                          <a:ea typeface="Times New Roman"/>
                          <a:cs typeface="TH SarabunPSK"/>
                        </a:rPr>
                        <a:t>2.ค่าวิทยากร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Angsana New"/>
                        <a:ea typeface="Times New Roman"/>
                        <a:cs typeface="AngsanaUPC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h-TH" sz="1800" b="1" dirty="0">
                          <a:solidFill>
                            <a:schemeClr val="bg1"/>
                          </a:solidFill>
                          <a:latin typeface="Angsana New"/>
                          <a:ea typeface="Times New Roman"/>
                          <a:cs typeface="TH SarabunPSK"/>
                        </a:rPr>
                        <a:t>        55,000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Angsana New"/>
                        <a:ea typeface="Times New Roman"/>
                        <a:cs typeface="AngsanaUPC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h-TH" sz="1800" b="1" dirty="0">
                          <a:solidFill>
                            <a:schemeClr val="bg1"/>
                          </a:solidFill>
                          <a:latin typeface="Angsana New"/>
                          <a:ea typeface="Times New Roman"/>
                          <a:cs typeface="TH SarabunPSK"/>
                        </a:rPr>
                        <a:t>         18,000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Angsana New"/>
                        <a:ea typeface="Times New Roman"/>
                        <a:cs typeface="AngsanaUPC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h-TH" sz="1800" b="1" dirty="0">
                          <a:solidFill>
                            <a:schemeClr val="bg1"/>
                          </a:solidFill>
                          <a:latin typeface="Angsana New"/>
                          <a:ea typeface="Times New Roman"/>
                          <a:cs typeface="TH SarabunPSK"/>
                        </a:rPr>
                        <a:t>       37,000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Angsana New"/>
                        <a:ea typeface="Times New Roman"/>
                        <a:cs typeface="AngsanaUPC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1800" b="1" dirty="0">
                          <a:solidFill>
                            <a:schemeClr val="bg1"/>
                          </a:solidFill>
                          <a:latin typeface="Angsana New"/>
                          <a:ea typeface="Times New Roman"/>
                          <a:cs typeface="TH SarabunPSK"/>
                          <a:hlinkClick r:id="rId7" action="ppaction://hlinkfile"/>
                        </a:rPr>
                        <a:t>หลักสูตรสัมมนา </a:t>
                      </a:r>
                      <a:r>
                        <a:rPr lang="en-US" sz="1800" b="1" dirty="0" err="1">
                          <a:solidFill>
                            <a:schemeClr val="bg1"/>
                          </a:solidFill>
                          <a:latin typeface="TH SarabunPSK"/>
                          <a:ea typeface="Times New Roman"/>
                          <a:cs typeface="AngsanaUPC"/>
                          <a:hlinkClick r:id="rId7" action="ppaction://hlinkfile"/>
                        </a:rPr>
                        <a:t>Sukitthaitalk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Angsana New"/>
                        <a:ea typeface="Times New Roman"/>
                        <a:cs typeface="AngsanaUPC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67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h-TH" sz="1800" b="1" dirty="0">
                          <a:solidFill>
                            <a:schemeClr val="bg1"/>
                          </a:solidFill>
                          <a:latin typeface="Angsana New"/>
                          <a:ea typeface="Times New Roman"/>
                          <a:cs typeface="TH SarabunPSK"/>
                        </a:rPr>
                        <a:t>3.ค่าอาหารเย็น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Angsana New"/>
                        <a:ea typeface="Times New Roman"/>
                        <a:cs typeface="AngsanaUPC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h-TH" sz="1800" b="1" dirty="0">
                          <a:solidFill>
                            <a:schemeClr val="bg1"/>
                          </a:solidFill>
                          <a:latin typeface="Angsana New"/>
                          <a:ea typeface="Times New Roman"/>
                          <a:cs typeface="TH SarabunPSK"/>
                        </a:rPr>
                        <a:t>วันที่ 8 มี.ค.62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Angsana New"/>
                        <a:ea typeface="Times New Roman"/>
                        <a:cs typeface="AngsanaUPC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th-TH" sz="1800" b="1" dirty="0">
                          <a:solidFill>
                            <a:schemeClr val="bg1"/>
                          </a:solidFill>
                          <a:latin typeface="Angsana New"/>
                          <a:ea typeface="Times New Roman"/>
                          <a:cs typeface="TH SarabunPSK"/>
                        </a:rPr>
                        <a:t>        35,000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Angsana New"/>
                        <a:ea typeface="Times New Roman"/>
                        <a:cs typeface="AngsanaUPC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h-TH" sz="1800" b="1">
                          <a:solidFill>
                            <a:schemeClr val="bg1"/>
                          </a:solidFill>
                          <a:latin typeface="Angsana New"/>
                          <a:ea typeface="Times New Roman"/>
                          <a:cs typeface="TH SarabunPSK"/>
                        </a:rPr>
                        <a:t>         16,800</a:t>
                      </a:r>
                      <a:endParaRPr lang="en-US" sz="1800" b="1">
                        <a:solidFill>
                          <a:schemeClr val="bg1"/>
                        </a:solidFill>
                        <a:latin typeface="Angsana New"/>
                        <a:ea typeface="Times New Roman"/>
                        <a:cs typeface="AngsanaUPC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1800" b="1" dirty="0">
                          <a:solidFill>
                            <a:schemeClr val="bg1"/>
                          </a:solidFill>
                          <a:latin typeface="Angsana New"/>
                          <a:ea typeface="Times New Roman"/>
                          <a:cs typeface="TH SarabunPSK"/>
                        </a:rPr>
                        <a:t>18,200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Angsana New"/>
                        <a:ea typeface="Times New Roman"/>
                        <a:cs typeface="AngsanaUPC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1800" b="1" dirty="0">
                          <a:solidFill>
                            <a:schemeClr val="bg1"/>
                          </a:solidFill>
                          <a:latin typeface="Angsana New"/>
                          <a:ea typeface="Times New Roman"/>
                          <a:cs typeface="TH SarabunPSK"/>
                        </a:rPr>
                        <a:t>ร้านลุงใหม่ซี</a:t>
                      </a:r>
                      <a:r>
                        <a:rPr lang="th-TH" sz="1800" b="1" dirty="0" err="1">
                          <a:solidFill>
                            <a:schemeClr val="bg1"/>
                          </a:solidFill>
                          <a:latin typeface="Angsana New"/>
                          <a:ea typeface="Times New Roman"/>
                          <a:cs typeface="TH SarabunPSK"/>
                        </a:rPr>
                        <a:t>ฟู๊ด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Angsana New"/>
                        <a:ea typeface="Times New Roman"/>
                        <a:cs typeface="AngsanaUPC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TH SarabunPSK"/>
                          <a:ea typeface="Times New Roman"/>
                          <a:cs typeface="AngsanaUPC"/>
                        </a:rPr>
                        <a:t>0831102058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Angsana New"/>
                        <a:ea typeface="Times New Roman"/>
                        <a:cs typeface="AngsanaUPC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67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h-TH" sz="1800" b="1">
                          <a:solidFill>
                            <a:schemeClr val="bg1"/>
                          </a:solidFill>
                          <a:latin typeface="Angsana New"/>
                          <a:ea typeface="Times New Roman"/>
                          <a:cs typeface="TH SarabunPSK"/>
                        </a:rPr>
                        <a:t>4.ค่าอาหารเย็น</a:t>
                      </a:r>
                      <a:endParaRPr lang="en-US" sz="1800" b="1">
                        <a:solidFill>
                          <a:schemeClr val="bg1"/>
                        </a:solidFill>
                        <a:latin typeface="Angsana New"/>
                        <a:ea typeface="Times New Roman"/>
                        <a:cs typeface="AngsanaUPC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h-TH" sz="1800" b="1">
                          <a:solidFill>
                            <a:schemeClr val="bg1"/>
                          </a:solidFill>
                          <a:latin typeface="Angsana New"/>
                          <a:ea typeface="Times New Roman"/>
                          <a:cs typeface="TH SarabunPSK"/>
                        </a:rPr>
                        <a:t>วันที่ 9 มี.ค.62</a:t>
                      </a:r>
                      <a:endParaRPr lang="en-US" sz="1800" b="1">
                        <a:solidFill>
                          <a:schemeClr val="bg1"/>
                        </a:solidFill>
                        <a:latin typeface="Angsana New"/>
                        <a:ea typeface="Times New Roman"/>
                        <a:cs typeface="AngsanaUPC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h-TH" sz="1800" b="1" dirty="0">
                          <a:solidFill>
                            <a:schemeClr val="bg1"/>
                          </a:solidFill>
                          <a:latin typeface="Angsana New"/>
                          <a:ea typeface="Times New Roman"/>
                          <a:cs typeface="TH SarabunPSK"/>
                        </a:rPr>
                        <a:t>        45,000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Angsana New"/>
                        <a:ea typeface="Times New Roman"/>
                        <a:cs typeface="AngsanaUPC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h-TH" sz="1800" b="1" dirty="0">
                          <a:solidFill>
                            <a:schemeClr val="bg1"/>
                          </a:solidFill>
                          <a:latin typeface="Angsana New"/>
                          <a:ea typeface="Times New Roman"/>
                          <a:cs typeface="TH SarabunPSK"/>
                        </a:rPr>
                        <a:t>         16,800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Angsana New"/>
                        <a:ea typeface="Times New Roman"/>
                        <a:cs typeface="AngsanaUPC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1800" b="1" dirty="0">
                          <a:solidFill>
                            <a:schemeClr val="bg1"/>
                          </a:solidFill>
                          <a:latin typeface="Angsana New"/>
                          <a:ea typeface="Times New Roman"/>
                          <a:cs typeface="TH SarabunPSK"/>
                        </a:rPr>
                        <a:t>28,200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Angsana New"/>
                        <a:ea typeface="Times New Roman"/>
                        <a:cs typeface="AngsanaUPC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1800" b="1" dirty="0" err="1">
                          <a:solidFill>
                            <a:schemeClr val="bg1"/>
                          </a:solidFill>
                          <a:latin typeface="Angsana New"/>
                          <a:ea typeface="Times New Roman"/>
                          <a:cs typeface="TH SarabunPSK"/>
                        </a:rPr>
                        <a:t>รร.</a:t>
                      </a:r>
                      <a:r>
                        <a:rPr lang="th-TH" sz="1800" b="1" dirty="0">
                          <a:solidFill>
                            <a:schemeClr val="bg1"/>
                          </a:solidFill>
                          <a:latin typeface="Angsana New"/>
                          <a:ea typeface="Times New Roman"/>
                          <a:cs typeface="TH SarabunPSK"/>
                        </a:rPr>
                        <a:t> </a:t>
                      </a:r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TH SarabunPSK"/>
                          <a:ea typeface="Times New Roman"/>
                          <a:cs typeface="AngsanaUPC"/>
                        </a:rPr>
                        <a:t>KANTARY BAY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Angsana New"/>
                        <a:ea typeface="Times New Roman"/>
                        <a:cs typeface="AngsanaUPC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3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1800" b="1" dirty="0">
                          <a:solidFill>
                            <a:schemeClr val="bg1"/>
                          </a:solidFill>
                          <a:latin typeface="Angsana New"/>
                          <a:ea typeface="Times New Roman"/>
                          <a:cs typeface="TH SarabunPSK"/>
                        </a:rPr>
                        <a:t>รวม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Angsana New"/>
                        <a:ea typeface="Times New Roman"/>
                        <a:cs typeface="AngsanaUPC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h-TH" sz="1800" b="1" dirty="0">
                          <a:solidFill>
                            <a:schemeClr val="bg1"/>
                          </a:solidFill>
                          <a:latin typeface="Angsana New"/>
                          <a:ea typeface="Times New Roman"/>
                          <a:cs typeface="TH SarabunPSK"/>
                        </a:rPr>
                        <a:t>      327,780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Angsana New"/>
                        <a:ea typeface="Times New Roman"/>
                        <a:cs typeface="AngsanaUPC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1800" b="1" dirty="0">
                          <a:solidFill>
                            <a:schemeClr val="bg1"/>
                          </a:solidFill>
                          <a:latin typeface="Angsana New"/>
                          <a:ea typeface="Times New Roman"/>
                          <a:cs typeface="TH SarabunPSK"/>
                          <a:hlinkClick r:id="rId8" action="ppaction://hlinkfile"/>
                        </a:rPr>
                        <a:t>229,600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Angsana New"/>
                        <a:ea typeface="Times New Roman"/>
                        <a:cs typeface="AngsanaUPC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1800" b="1" dirty="0">
                          <a:solidFill>
                            <a:srgbClr val="FF0000"/>
                          </a:solidFill>
                          <a:latin typeface="Angsana New"/>
                          <a:ea typeface="Times New Roman"/>
                          <a:cs typeface="TH SarabunPSK"/>
                        </a:rPr>
                        <a:t>98,180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Angsana New"/>
                        <a:ea typeface="Times New Roman"/>
                        <a:cs typeface="AngsanaUPC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chemeClr val="bg1"/>
                        </a:solidFill>
                        <a:latin typeface="TH SarabunPSK"/>
                        <a:ea typeface="Times New Roman"/>
                        <a:cs typeface="AngsanaUPC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3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600">
                        <a:latin typeface="TH SarabunPSK"/>
                        <a:ea typeface="Times New Roman"/>
                        <a:cs typeface="AngsanaUPC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600" dirty="0">
                        <a:latin typeface="TH SarabunPSK"/>
                        <a:ea typeface="Times New Roman"/>
                        <a:cs typeface="AngsanaUPC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h-TH" sz="1600" b="1" dirty="0" smtClean="0">
                          <a:solidFill>
                            <a:schemeClr val="bg1"/>
                          </a:solidFill>
                          <a:latin typeface="TH SarabunPSK" pitchFamily="34" charset="-34"/>
                          <a:ea typeface="Times New Roman"/>
                          <a:cs typeface="TH SarabunPSK" pitchFamily="34" charset="-34"/>
                          <a:hlinkClick r:id="rId9" action="ppaction://hlinkfile"/>
                        </a:rPr>
                        <a:t>เอกสารขออนุมัติสัมมนาฯ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600" dirty="0">
                        <a:latin typeface="TH SarabunPSK"/>
                        <a:ea typeface="Times New Roman"/>
                        <a:cs typeface="AngsanaUPC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600" dirty="0">
                        <a:latin typeface="TH SarabunPSK"/>
                        <a:ea typeface="Times New Roman"/>
                        <a:cs typeface="AngsanaUPC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12861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5859"/>
          <a:stretch/>
        </p:blipFill>
        <p:spPr>
          <a:xfrm>
            <a:off x="0" y="-44141"/>
            <a:ext cx="9143999" cy="690214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71470" y="-15555"/>
            <a:ext cx="91805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5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ค่าใช้จ่ายการสัมมนา </a:t>
            </a:r>
            <a:r>
              <a:rPr lang="th-TH" sz="54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ชย.ทร.</a:t>
            </a:r>
            <a:endParaRPr lang="th-TH" sz="5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344687"/>
            <a:ext cx="9144508" cy="584775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n-US" altLang="en-US" sz="1600" dirty="0" smtClean="0">
              <a:solidFill>
                <a:srgbClr val="002060"/>
              </a:solidFill>
              <a:latin typeface="Stencil" pitchFamily="82" charset="0"/>
            </a:endParaRPr>
          </a:p>
          <a:p>
            <a:endParaRPr lang="en-US" altLang="en-US" sz="1600" dirty="0" smtClean="0">
              <a:solidFill>
                <a:srgbClr val="002060"/>
              </a:solidFill>
              <a:latin typeface="Stencil" pitchFamily="82" charset="0"/>
            </a:endParaRPr>
          </a:p>
        </p:txBody>
      </p:sp>
      <p:pic>
        <p:nvPicPr>
          <p:cNvPr id="6" name="Picture 2" descr="C:\Users\Sunisa\Desktop\p1R copy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01024" y="-24"/>
            <a:ext cx="1071538" cy="107153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0" y="642918"/>
            <a:ext cx="91440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th-TH" sz="3200" b="1" dirty="0" smtClean="0">
                <a:solidFill>
                  <a:srgbClr val="7030A0"/>
                </a:solidFill>
                <a:latin typeface="TH SarabunPSK" pitchFamily="34" charset="-34"/>
                <a:cs typeface="TH SarabunPSK" pitchFamily="34" charset="-34"/>
              </a:rPr>
              <a:t> แนวทางการจัดหา</a:t>
            </a:r>
            <a:endParaRPr lang="en-US" sz="3200" b="1" dirty="0" smtClean="0">
              <a:solidFill>
                <a:srgbClr val="7030A0"/>
              </a:solidFill>
              <a:latin typeface="TH SarabunPSK" pitchFamily="34" charset="-34"/>
              <a:cs typeface="TH SarabunPSK" pitchFamily="34" charset="-34"/>
            </a:endParaRPr>
          </a:p>
          <a:p>
            <a:pPr lvl="0" algn="ctr"/>
            <a:r>
              <a:rPr lang="th-TH" sz="24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1.เบี้ยเลี้ยง จำนวนผู้ที่เหลือ 22 นาย ไปราชการ อู่ตะเภา อ.เมืองระยอง </a:t>
            </a:r>
            <a:r>
              <a:rPr lang="th-TH" sz="2400" b="1" dirty="0" err="1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จว.</a:t>
            </a:r>
            <a:r>
              <a:rPr lang="th-TH" sz="24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ระยอง </a:t>
            </a:r>
          </a:p>
          <a:p>
            <a:pPr lvl="0" algn="ctr"/>
            <a:r>
              <a:rPr lang="th-TH" sz="24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ในวันที่ ๘ – ๑๐ มี.ค.๖๒  จัด 1 ชุด ชุดละ 22 นาย  (จก.</a:t>
            </a:r>
            <a:r>
              <a:rPr lang="th-TH" sz="2400" b="1" dirty="0" err="1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ชย.ทร.</a:t>
            </a:r>
            <a:r>
              <a:rPr lang="th-TH" sz="24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ลงนาม ๒๘ ก.พ.๖๒)</a:t>
            </a:r>
            <a:endParaRPr lang="en-US" sz="2400" b="1" dirty="0" smtClean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  <a:p>
            <a:pPr lvl="1" algn="thaiDist"/>
            <a:r>
              <a:rPr lang="th-TH" sz="2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1.1 ค่ายานพาหนะรถยนต์โดยสารประจำทางและรถรับจ้าง </a:t>
            </a:r>
          </a:p>
          <a:p>
            <a:pPr lvl="1" algn="thaiDist"/>
            <a:r>
              <a:rPr lang="th-TH" sz="2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    1.1.1 ระดับ </a:t>
            </a:r>
            <a:r>
              <a:rPr lang="th-TH" sz="2000" b="1" dirty="0" err="1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น.ท.</a:t>
            </a:r>
            <a:r>
              <a:rPr lang="th-TH" sz="2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ขึ้นไป ๗ นาย </a:t>
            </a:r>
            <a:endParaRPr lang="en-US" sz="2000" b="1" dirty="0" smtClean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  <a:p>
            <a:pPr lvl="2" algn="thaiDist"/>
            <a:r>
              <a:rPr lang="th-TH" sz="2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    - จำนวน ๕ นาย (ระยะทางไกล)</a:t>
            </a:r>
            <a:endParaRPr lang="en-US" sz="2000" b="1" dirty="0" smtClean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  <a:p>
            <a:pPr algn="thaiDist"/>
            <a:r>
              <a:rPr lang="th-TH" sz="2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                        รถแท็กซี่ 600  + 332 + 100       </a:t>
            </a:r>
            <a:r>
              <a:rPr lang="en-US" sz="2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=  1</a:t>
            </a:r>
            <a:r>
              <a:rPr lang="th-TH" sz="2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,032 บาท </a:t>
            </a:r>
            <a:r>
              <a:rPr lang="en-US" sz="2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x </a:t>
            </a:r>
            <a:r>
              <a:rPr lang="th-TH" sz="2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5 คน</a:t>
            </a:r>
            <a:r>
              <a:rPr lang="en-US" sz="2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  =  5</a:t>
            </a:r>
            <a:r>
              <a:rPr lang="th-TH" sz="2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,</a:t>
            </a:r>
            <a:r>
              <a:rPr lang="en-US" sz="2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160 </a:t>
            </a:r>
            <a:r>
              <a:rPr lang="th-TH" sz="2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บาท</a:t>
            </a:r>
            <a:endParaRPr lang="en-US" sz="2000" b="1" dirty="0" smtClean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  <a:p>
            <a:pPr lvl="2" algn="thaiDist"/>
            <a:r>
              <a:rPr lang="th-TH" sz="2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    - จำนวน ๒ นาย (ระยะทางใกล้)</a:t>
            </a:r>
            <a:endParaRPr lang="en-US" sz="2000" b="1" dirty="0" smtClean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  <a:p>
            <a:pPr algn="thaiDist"/>
            <a:r>
              <a:rPr lang="th-TH" sz="2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                        รถแท็กซี่ 200  + 332 + 100 </a:t>
            </a:r>
            <a:r>
              <a:rPr lang="en-US" sz="2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    =    632 </a:t>
            </a:r>
            <a:r>
              <a:rPr lang="th-TH" sz="2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บาท </a:t>
            </a:r>
            <a:r>
              <a:rPr lang="en-US" sz="2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x </a:t>
            </a:r>
            <a:r>
              <a:rPr lang="th-TH" sz="2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2 คน   </a:t>
            </a:r>
            <a:r>
              <a:rPr lang="en-US" sz="2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=   1</a:t>
            </a:r>
            <a:r>
              <a:rPr lang="th-TH" sz="2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,</a:t>
            </a:r>
            <a:r>
              <a:rPr lang="en-US" sz="2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264 </a:t>
            </a:r>
            <a:r>
              <a:rPr lang="th-TH" sz="2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บาท</a:t>
            </a:r>
            <a:endParaRPr lang="en-US" sz="2000" b="1" dirty="0" smtClean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  <a:p>
            <a:pPr algn="thaiDist"/>
            <a:r>
              <a:rPr lang="th-TH" sz="2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             1.1.2 ระดับ </a:t>
            </a:r>
            <a:r>
              <a:rPr lang="th-TH" sz="2000" b="1" dirty="0" err="1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น.ต.</a:t>
            </a:r>
            <a:r>
              <a:rPr lang="th-TH" sz="2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ลงมา ๑๕ นาย </a:t>
            </a:r>
            <a:endParaRPr lang="en-US" sz="2000" b="1" dirty="0" smtClean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  <a:p>
            <a:pPr algn="thaiDist"/>
            <a:r>
              <a:rPr lang="en-US" sz="2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                      - </a:t>
            </a:r>
            <a:r>
              <a:rPr lang="th-TH" sz="2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ค่ารถรับจ้าง 100 + 332 + 100   </a:t>
            </a:r>
            <a:r>
              <a:rPr lang="en-US" sz="2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=    532 </a:t>
            </a:r>
            <a:r>
              <a:rPr lang="th-TH" sz="2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บาท </a:t>
            </a:r>
            <a:r>
              <a:rPr lang="en-US" sz="2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x 15 </a:t>
            </a:r>
            <a:r>
              <a:rPr lang="th-TH" sz="2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คน</a:t>
            </a:r>
            <a:r>
              <a:rPr lang="en-US" sz="2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=    7</a:t>
            </a:r>
            <a:r>
              <a:rPr lang="th-TH" sz="2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,980  บาท</a:t>
            </a:r>
            <a:endParaRPr lang="en-US" sz="2000" b="1" dirty="0" smtClean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  <a:p>
            <a:pPr algn="thaiDist"/>
            <a:r>
              <a:rPr lang="th-TH" sz="2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                        รวม ๒๒ นาย    </a:t>
            </a:r>
            <a:r>
              <a:rPr lang="th-TH" sz="2000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5,160 + 1,264 + 7,980  </a:t>
            </a:r>
            <a:r>
              <a:rPr lang="en-US" sz="2000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= 14</a:t>
            </a:r>
            <a:r>
              <a:rPr lang="th-TH" sz="2000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,404 บาท </a:t>
            </a:r>
            <a:endParaRPr lang="en-US" sz="2000" b="1" dirty="0" smtClean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  <a:p>
            <a:pPr lvl="1" algn="thaiDist"/>
            <a:r>
              <a:rPr lang="th-TH" sz="2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1.2 ค่าที่พัก ข้าราชการ 22 นาย คืนละ 600 บาท จำนวน 2 คืน </a:t>
            </a:r>
            <a:endParaRPr lang="en-US" sz="2000" b="1" dirty="0" smtClean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  <a:p>
            <a:pPr algn="thaiDist"/>
            <a:r>
              <a:rPr lang="th-TH" sz="2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             เป็นเงิน 600 บาท </a:t>
            </a:r>
            <a:r>
              <a:rPr lang="en-US" sz="2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x</a:t>
            </a:r>
            <a:r>
              <a:rPr lang="th-TH" sz="2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2 คืน </a:t>
            </a:r>
            <a:r>
              <a:rPr lang="en-US" sz="2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x 22 </a:t>
            </a:r>
            <a:r>
              <a:rPr lang="th-TH" sz="2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คน  </a:t>
            </a:r>
            <a:r>
              <a:rPr lang="en-US" sz="2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  =   26</a:t>
            </a:r>
            <a:r>
              <a:rPr lang="th-TH" sz="2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,400  บาท</a:t>
            </a:r>
            <a:endParaRPr lang="en-US" sz="2000" b="1" dirty="0" smtClean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  <a:p>
            <a:pPr lvl="1" algn="thaiDist"/>
            <a:r>
              <a:rPr lang="th-TH" sz="2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1.3 ค่าเบี้ยเลี้ยง 240 บาท </a:t>
            </a:r>
            <a:r>
              <a:rPr lang="en-US" sz="2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x 22 </a:t>
            </a:r>
            <a:r>
              <a:rPr lang="th-TH" sz="2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คน </a:t>
            </a:r>
            <a:r>
              <a:rPr lang="en-US" sz="2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x 3 </a:t>
            </a:r>
            <a:r>
              <a:rPr lang="th-TH" sz="2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วัน </a:t>
            </a:r>
            <a:r>
              <a:rPr lang="en-US" sz="2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= 15</a:t>
            </a:r>
            <a:r>
              <a:rPr lang="th-TH" sz="2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,</a:t>
            </a:r>
            <a:r>
              <a:rPr lang="en-US" sz="2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840  </a:t>
            </a:r>
            <a:r>
              <a:rPr lang="th-TH" sz="2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บาท  </a:t>
            </a:r>
            <a:endParaRPr lang="en-US" sz="2000" b="1" dirty="0" smtClean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  <a:p>
            <a:pPr algn="thaiDist"/>
            <a:r>
              <a:rPr lang="th-TH" sz="2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       1.4 รายรับ 22 นาย เป็นเงิน </a:t>
            </a:r>
            <a:r>
              <a:rPr lang="th-TH" sz="20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14,404 + 26,400 + 15,840 </a:t>
            </a:r>
            <a:r>
              <a:rPr lang="en-US" sz="20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= 56</a:t>
            </a:r>
            <a:r>
              <a:rPr lang="th-TH" sz="20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,</a:t>
            </a:r>
            <a:r>
              <a:rPr lang="en-US" sz="20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644 </a:t>
            </a:r>
            <a:r>
              <a:rPr lang="th-TH" sz="20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บาท (ดำเนินการเบิกยืมเงิน)</a:t>
            </a:r>
          </a:p>
          <a:p>
            <a:pPr algn="ctr"/>
            <a:r>
              <a:rPr lang="th-TH" sz="2000" b="1" dirty="0" smtClean="0">
                <a:solidFill>
                  <a:srgbClr val="FFC000"/>
                </a:solidFill>
                <a:latin typeface="TH SarabunPSK" pitchFamily="34" charset="-34"/>
                <a:cs typeface="TH SarabunPSK" pitchFamily="34" charset="-34"/>
              </a:rPr>
              <a:t>จัดหาเบี้ยเลี้ยงเพิ่มเติม จำนวน  46,436 บาท (98,180 – </a:t>
            </a:r>
            <a:r>
              <a:rPr lang="en-US" sz="2000" b="1" dirty="0" smtClean="0">
                <a:solidFill>
                  <a:srgbClr val="FFC000"/>
                </a:solidFill>
                <a:latin typeface="TH SarabunPSK" pitchFamily="34" charset="-34"/>
                <a:cs typeface="TH SarabunPSK" pitchFamily="34" charset="-34"/>
              </a:rPr>
              <a:t>56</a:t>
            </a:r>
            <a:r>
              <a:rPr lang="th-TH" sz="2000" b="1" dirty="0" smtClean="0">
                <a:solidFill>
                  <a:srgbClr val="FFC000"/>
                </a:solidFill>
                <a:latin typeface="TH SarabunPSK" pitchFamily="34" charset="-34"/>
                <a:cs typeface="TH SarabunPSK" pitchFamily="34" charset="-34"/>
              </a:rPr>
              <a:t>,644 </a:t>
            </a:r>
            <a:r>
              <a:rPr lang="en-US" sz="2000" b="1" dirty="0" smtClean="0">
                <a:solidFill>
                  <a:srgbClr val="FFC000"/>
                </a:solidFill>
                <a:latin typeface="TH SarabunPSK" pitchFamily="34" charset="-34"/>
                <a:cs typeface="TH SarabunPSK" pitchFamily="34" charset="-34"/>
              </a:rPr>
              <a:t>= 41</a:t>
            </a:r>
            <a:r>
              <a:rPr lang="th-TH" sz="2000" b="1" dirty="0" smtClean="0">
                <a:solidFill>
                  <a:srgbClr val="FFC000"/>
                </a:solidFill>
                <a:latin typeface="TH SarabunPSK" pitchFamily="34" charset="-34"/>
                <a:cs typeface="TH SarabunPSK" pitchFamily="34" charset="-34"/>
              </a:rPr>
              <a:t>,</a:t>
            </a:r>
            <a:r>
              <a:rPr lang="en-US" sz="2000" b="1" dirty="0" smtClean="0">
                <a:solidFill>
                  <a:srgbClr val="FFC000"/>
                </a:solidFill>
                <a:latin typeface="TH SarabunPSK" pitchFamily="34" charset="-34"/>
                <a:cs typeface="TH SarabunPSK" pitchFamily="34" charset="-34"/>
              </a:rPr>
              <a:t>536 </a:t>
            </a:r>
            <a:r>
              <a:rPr lang="th-TH" sz="2000" b="1" dirty="0" smtClean="0">
                <a:solidFill>
                  <a:srgbClr val="FFC000"/>
                </a:solidFill>
                <a:latin typeface="TH SarabunPSK" pitchFamily="34" charset="-34"/>
                <a:cs typeface="TH SarabunPSK" pitchFamily="34" charset="-34"/>
              </a:rPr>
              <a:t>)</a:t>
            </a:r>
            <a:endParaRPr lang="en-US" sz="2000" b="1" dirty="0" smtClean="0">
              <a:solidFill>
                <a:srgbClr val="FFC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9" name="วงรี 8"/>
          <p:cNvSpPr/>
          <p:nvPr/>
        </p:nvSpPr>
        <p:spPr>
          <a:xfrm>
            <a:off x="785786" y="1357298"/>
            <a:ext cx="214282" cy="21431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11" name="วงรี 10"/>
          <p:cNvSpPr/>
          <p:nvPr/>
        </p:nvSpPr>
        <p:spPr>
          <a:xfrm>
            <a:off x="8072462" y="1357298"/>
            <a:ext cx="214282" cy="21431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861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5859"/>
          <a:stretch/>
        </p:blipFill>
        <p:spPr>
          <a:xfrm>
            <a:off x="0" y="-44141"/>
            <a:ext cx="9143999" cy="690214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71470" y="-15555"/>
            <a:ext cx="91805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5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ค่าใช้จ่ายการสัมมนา </a:t>
            </a:r>
            <a:r>
              <a:rPr lang="th-TH" sz="54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ชย.ทร.</a:t>
            </a:r>
            <a:endParaRPr lang="th-TH" sz="5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344687"/>
            <a:ext cx="9144508" cy="584775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n-US" altLang="en-US" sz="1600" dirty="0" smtClean="0">
              <a:solidFill>
                <a:srgbClr val="002060"/>
              </a:solidFill>
              <a:latin typeface="Stencil" pitchFamily="82" charset="0"/>
            </a:endParaRPr>
          </a:p>
          <a:p>
            <a:endParaRPr lang="en-US" altLang="en-US" sz="1600" dirty="0" smtClean="0">
              <a:solidFill>
                <a:srgbClr val="002060"/>
              </a:solidFill>
              <a:latin typeface="Stencil" pitchFamily="82" charset="0"/>
            </a:endParaRPr>
          </a:p>
        </p:txBody>
      </p:sp>
      <p:pic>
        <p:nvPicPr>
          <p:cNvPr id="6" name="Picture 2" descr="C:\Users\Sunisa\Desktop\p1R copy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01024" y="-24"/>
            <a:ext cx="1071538" cy="107153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0" y="928670"/>
            <a:ext cx="91440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th-TH" sz="3200" b="1" dirty="0" smtClean="0">
                <a:solidFill>
                  <a:srgbClr val="7030A0"/>
                </a:solidFill>
                <a:latin typeface="TH SarabunPSK" pitchFamily="34" charset="-34"/>
                <a:cs typeface="TH SarabunPSK" pitchFamily="34" charset="-34"/>
              </a:rPr>
              <a:t> แนวทางการจัดหา</a:t>
            </a:r>
          </a:p>
          <a:p>
            <a:pPr algn="ctr"/>
            <a:r>
              <a:rPr lang="th-TH" sz="3200" b="1" dirty="0" smtClean="0">
                <a:solidFill>
                  <a:srgbClr val="7030A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4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2.เ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บี้ยเลี้ยง ข้าราชการ </a:t>
            </a:r>
            <a:r>
              <a:rPr lang="th-TH" b="1" dirty="0" err="1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กวก.ชย.ทร.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ไปสำรวจพื้นที่การศึกษาอบรมพนักงานราชการ </a:t>
            </a:r>
            <a:r>
              <a:rPr lang="th-TH" b="1" dirty="0" err="1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ชย.ทร.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จำนวน </a:t>
            </a:r>
            <a:r>
              <a:rPr lang="en-US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5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นาย ไปราชการ </a:t>
            </a:r>
            <a:r>
              <a:rPr lang="th-TH" b="1" dirty="0" err="1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จว.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เชียงราย</a:t>
            </a:r>
          </a:p>
          <a:p>
            <a:pPr lvl="1" algn="ctr"/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ในวันที่ </a:t>
            </a:r>
            <a:r>
              <a:rPr lang="en-US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11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– 15 ก.พ.62 จัด 1 ชุด  (เป็นเงิน </a:t>
            </a:r>
            <a:r>
              <a:rPr lang="en-US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24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,</a:t>
            </a:r>
            <a:r>
              <a:rPr lang="en-US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740 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บาท)</a:t>
            </a:r>
            <a:endParaRPr lang="en-US" b="1" dirty="0" smtClean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  <a:p>
            <a:pPr lvl="1"/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2.1  ค่ายานพาหนะรถยนต์โดยสารส่วนบุคคล </a:t>
            </a:r>
            <a:endParaRPr lang="en-US" b="1" dirty="0" smtClean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        ระยะทาง 1,685 กม. </a:t>
            </a:r>
            <a:r>
              <a:rPr lang="en-US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X 2 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เที่ยว </a:t>
            </a:r>
            <a:r>
              <a:rPr lang="en-US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x 4 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บาท</a:t>
            </a:r>
            <a:r>
              <a:rPr lang="en-US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/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กม. </a:t>
            </a:r>
            <a:r>
              <a:rPr lang="en-US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=   6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,</a:t>
            </a:r>
            <a:r>
              <a:rPr lang="en-US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740 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บาท	</a:t>
            </a:r>
            <a:endParaRPr lang="en-US" b="1" dirty="0" smtClean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  <a:p>
            <a:pPr lvl="1"/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2.2  ค่าที่พัก ข้าราชการ 5 นาย คืนละ 600 บาท จำนวน 4 คืน </a:t>
            </a:r>
            <a:endParaRPr lang="en-US" b="1" dirty="0" smtClean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        เป็นเงิน 600 บาท </a:t>
            </a:r>
            <a:r>
              <a:rPr lang="en-US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x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4 คืน </a:t>
            </a:r>
            <a:r>
              <a:rPr lang="en-US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x 5 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คน</a:t>
            </a:r>
            <a:r>
              <a:rPr lang="en-US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             = 12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,000  บาท</a:t>
            </a:r>
            <a:endParaRPr lang="en-US" b="1" dirty="0" smtClean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  <a:p>
            <a:pPr lvl="1"/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2.3  ค่าเบี้ยเลี้ยง 240 บาท </a:t>
            </a:r>
            <a:r>
              <a:rPr lang="en-US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x 5 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คน </a:t>
            </a:r>
            <a:r>
              <a:rPr lang="en-US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x 5 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วัน </a:t>
            </a:r>
            <a:r>
              <a:rPr lang="en-US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      =   6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,</a:t>
            </a:r>
            <a:r>
              <a:rPr lang="en-US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000  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บาท  </a:t>
            </a:r>
            <a:endParaRPr lang="en-US" b="1" dirty="0" smtClean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  <a:p>
            <a:pPr lvl="1"/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  รายรับ 5 นาย เป็นเงิน </a:t>
            </a:r>
            <a:r>
              <a:rPr lang="en-US" b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6</a:t>
            </a:r>
            <a:r>
              <a:rPr lang="th-TH" b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,740 + </a:t>
            </a:r>
            <a:r>
              <a:rPr lang="en-US" b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12</a:t>
            </a:r>
            <a:r>
              <a:rPr lang="th-TH" b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,000 + </a:t>
            </a:r>
            <a:r>
              <a:rPr lang="en-US" b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6</a:t>
            </a:r>
            <a:r>
              <a:rPr lang="th-TH" b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,</a:t>
            </a:r>
            <a:r>
              <a:rPr lang="en-US" b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000</a:t>
            </a:r>
            <a:r>
              <a:rPr lang="th-TH" b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    = 24</a:t>
            </a:r>
            <a:r>
              <a:rPr lang="th-TH" b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,</a:t>
            </a:r>
            <a:r>
              <a:rPr lang="en-US" b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740 </a:t>
            </a:r>
            <a:r>
              <a:rPr lang="th-TH" b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 บาท</a:t>
            </a:r>
            <a:endParaRPr lang="en-US" b="1" dirty="0" smtClean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  <a:p>
            <a:pPr lvl="0" algn="ctr"/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จัดหาเบี้ยเลี้ยงเพิ่มเติม จำนวน  </a:t>
            </a:r>
            <a:r>
              <a:rPr lang="en-US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21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,</a:t>
            </a:r>
            <a:r>
              <a:rPr lang="en-US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696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บาท (</a:t>
            </a:r>
            <a:r>
              <a:rPr lang="en-US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41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,</a:t>
            </a:r>
            <a:r>
              <a:rPr lang="en-US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436  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– </a:t>
            </a:r>
            <a:r>
              <a:rPr lang="en-US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24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,</a:t>
            </a:r>
            <a:r>
              <a:rPr lang="en-US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740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= 16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,</a:t>
            </a:r>
            <a:r>
              <a:rPr lang="en-US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796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)</a:t>
            </a:r>
          </a:p>
          <a:p>
            <a:pPr lvl="0" algn="ctr"/>
            <a:r>
              <a:rPr lang="th-TH" b="1" dirty="0" smtClean="0">
                <a:solidFill>
                  <a:srgbClr val="00B0F0"/>
                </a:solidFill>
                <a:latin typeface="TH SarabunPSK" pitchFamily="34" charset="-34"/>
                <a:cs typeface="TH SarabunPSK" pitchFamily="34" charset="-34"/>
              </a:rPr>
              <a:t>ทำเรื่องเบิกเบี้ยเลี้ยงไปแล้ว</a:t>
            </a:r>
            <a:endParaRPr lang="en-US" b="1" dirty="0" smtClean="0">
              <a:solidFill>
                <a:srgbClr val="00B0F0"/>
              </a:solidFill>
              <a:latin typeface="TH SarabunPSK" pitchFamily="34" charset="-34"/>
              <a:cs typeface="TH SarabunPSK" pitchFamily="34" charset="-34"/>
            </a:endParaRPr>
          </a:p>
          <a:p>
            <a:pPr lvl="1"/>
            <a:endParaRPr lang="en-US" b="1" dirty="0" smtClean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  <a:p>
            <a:pPr algn="thaiDist"/>
            <a:endParaRPr lang="en-US" sz="2000" b="1" dirty="0" smtClean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9" name="วงรี 8"/>
          <p:cNvSpPr/>
          <p:nvPr/>
        </p:nvSpPr>
        <p:spPr>
          <a:xfrm>
            <a:off x="71406" y="1714488"/>
            <a:ext cx="214282" cy="21431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10" name="วงรี 9"/>
          <p:cNvSpPr/>
          <p:nvPr/>
        </p:nvSpPr>
        <p:spPr>
          <a:xfrm>
            <a:off x="8929718" y="1714488"/>
            <a:ext cx="214282" cy="214314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861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5859"/>
          <a:stretch/>
        </p:blipFill>
        <p:spPr>
          <a:xfrm>
            <a:off x="0" y="-44141"/>
            <a:ext cx="9143999" cy="690214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71470" y="-15555"/>
            <a:ext cx="91805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5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ค่าใช้จ่ายการสัมมนา </a:t>
            </a:r>
            <a:r>
              <a:rPr lang="th-TH" sz="54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ชย.ทร.</a:t>
            </a:r>
            <a:endParaRPr lang="th-TH" sz="5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344687"/>
            <a:ext cx="9144508" cy="584775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n-US" altLang="en-US" sz="1600" dirty="0" smtClean="0">
              <a:solidFill>
                <a:srgbClr val="002060"/>
              </a:solidFill>
              <a:latin typeface="Stencil" pitchFamily="82" charset="0"/>
            </a:endParaRPr>
          </a:p>
          <a:p>
            <a:endParaRPr lang="en-US" altLang="en-US" sz="1600" dirty="0" smtClean="0">
              <a:solidFill>
                <a:srgbClr val="002060"/>
              </a:solidFill>
              <a:latin typeface="Stencil" pitchFamily="82" charset="0"/>
            </a:endParaRPr>
          </a:p>
        </p:txBody>
      </p:sp>
      <p:pic>
        <p:nvPicPr>
          <p:cNvPr id="6" name="Picture 2" descr="C:\Users\Sunisa\Desktop\p1R copy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01024" y="-24"/>
            <a:ext cx="1071538" cy="107153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0" y="642918"/>
            <a:ext cx="91440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th-TH" sz="3200" b="1" dirty="0" smtClean="0">
                <a:solidFill>
                  <a:srgbClr val="7030A0"/>
                </a:solidFill>
                <a:latin typeface="TH SarabunPSK" pitchFamily="34" charset="-34"/>
                <a:cs typeface="TH SarabunPSK" pitchFamily="34" charset="-34"/>
              </a:rPr>
              <a:t> แนวทางการจัดหา</a:t>
            </a:r>
            <a:endParaRPr lang="en-US" sz="3200" b="1" dirty="0" smtClean="0">
              <a:solidFill>
                <a:srgbClr val="7030A0"/>
              </a:solidFill>
              <a:latin typeface="TH SarabunPSK" pitchFamily="34" charset="-34"/>
              <a:cs typeface="TH SarabunPSK" pitchFamily="34" charset="-34"/>
            </a:endParaRPr>
          </a:p>
          <a:p>
            <a:pPr lvl="1" algn="ctr"/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เบี้ยเลี้ยง ข้าราชการ </a:t>
            </a:r>
            <a:r>
              <a:rPr lang="th-TH" b="1" dirty="0" err="1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กวก.ชย.ทร.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ไปสำรวจพื้นที่ก่อสร้างอาคาร 64 ครอบครัว </a:t>
            </a:r>
          </a:p>
          <a:p>
            <a:pPr lvl="1" algn="ctr"/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จำนวน </a:t>
            </a:r>
            <a:r>
              <a:rPr lang="en-US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5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นาย ไปราชการ อ.เมืองสงขลา </a:t>
            </a:r>
            <a:r>
              <a:rPr lang="th-TH" b="1" dirty="0" err="1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จว.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สงขลา ในวันที่ </a:t>
            </a:r>
            <a:r>
              <a:rPr lang="en-US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25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– 28 ก.พ.62 </a:t>
            </a:r>
            <a:endParaRPr lang="en-US" b="1" dirty="0" smtClean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  <a:p>
            <a:pPr algn="ctr"/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จัด 1 ชุด  (เป็นเงิน </a:t>
            </a:r>
            <a:r>
              <a:rPr lang="en-US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28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,</a:t>
            </a:r>
            <a:r>
              <a:rPr lang="en-US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300 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บาท) </a:t>
            </a:r>
          </a:p>
          <a:p>
            <a:pPr algn="ctr"/>
            <a:r>
              <a:rPr lang="th-TH" b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เบิกยืม 19,810 – 16,500 (โอนมัดจำให้วิทยาการ) </a:t>
            </a:r>
            <a:r>
              <a:rPr lang="en-US" b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= 3</a:t>
            </a:r>
            <a:r>
              <a:rPr lang="th-TH" b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,</a:t>
            </a:r>
            <a:r>
              <a:rPr lang="en-US" b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310 </a:t>
            </a:r>
            <a:r>
              <a:rPr lang="th-TH" b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บาท</a:t>
            </a:r>
            <a:endParaRPr lang="en-US" b="1" dirty="0" smtClean="0">
              <a:solidFill>
                <a:srgbClr val="C00000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   3.2 ค่ายานพาหนะรถยนต์โดยสารประจำทาง </a:t>
            </a:r>
            <a:endParaRPr lang="en-US" b="1" dirty="0" smtClean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         ค่ารถยนต์โดยสารประจำทาง 1,032 บาท </a:t>
            </a:r>
            <a:r>
              <a:rPr lang="en-US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x 2 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เที่ยว </a:t>
            </a:r>
            <a:r>
              <a:rPr lang="en-US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x 5 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นาย</a:t>
            </a:r>
            <a:endParaRPr lang="en-US" b="1" dirty="0" smtClean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en-US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	      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เป็นเงิน 10,300 บาท  </a:t>
            </a:r>
            <a:endParaRPr lang="en-US" b="1" dirty="0" smtClean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  <a:p>
            <a:pPr lvl="1"/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ค่าที่พัก ข้าราชการ 5 นาย คืนละ 600 บาท จำนวน 4 คืน </a:t>
            </a:r>
            <a:endParaRPr lang="en-US" b="1" dirty="0" smtClean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          เป็นเงิน 600 บาท </a:t>
            </a:r>
            <a:r>
              <a:rPr lang="en-US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x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4 คืน </a:t>
            </a:r>
            <a:r>
              <a:rPr lang="en-US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x 5 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คน</a:t>
            </a:r>
            <a:r>
              <a:rPr lang="en-US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                  = 12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,000  บาท</a:t>
            </a:r>
            <a:endParaRPr lang="en-US" b="1" dirty="0" smtClean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  <a:p>
            <a:pPr lvl="1"/>
            <a:r>
              <a:rPr lang="en-US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ค่าเบี้ยเลี้ยง 240 บาท </a:t>
            </a:r>
            <a:r>
              <a:rPr lang="en-US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x 5 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คน </a:t>
            </a:r>
            <a:r>
              <a:rPr lang="en-US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x 5 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วัน 	 </a:t>
            </a:r>
            <a:r>
              <a:rPr lang="en-US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            =   6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,</a:t>
            </a:r>
            <a:r>
              <a:rPr lang="en-US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000  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บาท  </a:t>
            </a:r>
            <a:endParaRPr lang="en-US" b="1" dirty="0" smtClean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  <a:p>
            <a:pPr lvl="1"/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รายรับ 7 นาย เป็นเงิน </a:t>
            </a:r>
            <a:r>
              <a:rPr lang="en-US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10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,300 + </a:t>
            </a:r>
            <a:r>
              <a:rPr lang="en-US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12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,000 + </a:t>
            </a:r>
            <a:r>
              <a:rPr lang="en-US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6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,</a:t>
            </a:r>
            <a:r>
              <a:rPr lang="en-US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000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= 2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8,</a:t>
            </a:r>
            <a:r>
              <a:rPr lang="en-US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300 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บาท</a:t>
            </a:r>
            <a:endParaRPr lang="en-US" b="1" dirty="0" smtClean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  4. มีเงินสำรองแก้ปัญหาเฉพาะหน้า จำนวน  6,604 บาท (</a:t>
            </a:r>
            <a:r>
              <a:rPr lang="en-US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16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,</a:t>
            </a:r>
            <a:r>
              <a:rPr lang="en-US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796 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– </a:t>
            </a:r>
            <a:r>
              <a:rPr lang="en-US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2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8,</a:t>
            </a:r>
            <a:r>
              <a:rPr lang="en-US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300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= 11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,</a:t>
            </a:r>
            <a:r>
              <a:rPr lang="en-US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504</a:t>
            </a:r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)</a:t>
            </a:r>
            <a:endParaRPr lang="en-US" b="1" dirty="0" smtClean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  <a:p>
            <a:pPr algn="thaiDist"/>
            <a:endParaRPr lang="en-US" sz="2000" b="1" dirty="0" smtClean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9" name="วงรี 8"/>
          <p:cNvSpPr/>
          <p:nvPr/>
        </p:nvSpPr>
        <p:spPr>
          <a:xfrm>
            <a:off x="642910" y="1357298"/>
            <a:ext cx="214282" cy="214314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10" name="วงรี 9"/>
          <p:cNvSpPr/>
          <p:nvPr/>
        </p:nvSpPr>
        <p:spPr>
          <a:xfrm>
            <a:off x="8643966" y="1357298"/>
            <a:ext cx="214282" cy="214314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861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5859"/>
          <a:stretch/>
        </p:blipFill>
        <p:spPr>
          <a:xfrm>
            <a:off x="0" y="-44141"/>
            <a:ext cx="9143999" cy="690214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71470" y="-15555"/>
            <a:ext cx="91805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5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การปฏิบัติวันศุกร์ที่ ๘ มี.ค.๖๒</a:t>
            </a:r>
            <a:endParaRPr lang="th-TH" sz="5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344687"/>
            <a:ext cx="9144508" cy="584775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n-US" altLang="en-US" sz="1600" dirty="0" smtClean="0">
              <a:solidFill>
                <a:srgbClr val="002060"/>
              </a:solidFill>
              <a:latin typeface="Stencil" pitchFamily="82" charset="0"/>
            </a:endParaRPr>
          </a:p>
          <a:p>
            <a:endParaRPr lang="en-US" altLang="en-US" sz="1600" dirty="0" smtClean="0">
              <a:solidFill>
                <a:srgbClr val="002060"/>
              </a:solidFill>
              <a:latin typeface="Stencil" pitchFamily="82" charset="0"/>
            </a:endParaRPr>
          </a:p>
        </p:txBody>
      </p:sp>
      <p:pic>
        <p:nvPicPr>
          <p:cNvPr id="6" name="Picture 2" descr="C:\Users\Sunisa\Desktop\p1R copy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01024" y="-24"/>
            <a:ext cx="1071538" cy="107153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42844" y="785794"/>
            <a:ext cx="900118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th-TH" sz="4000" b="1" dirty="0" smtClean="0">
                <a:solidFill>
                  <a:srgbClr val="C00000"/>
                </a:solidFill>
              </a:rPr>
              <a:t> </a:t>
            </a:r>
            <a:r>
              <a:rPr lang="th-TH" sz="4000" b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(การแต่งกายชุด</a:t>
            </a:r>
            <a:r>
              <a:rPr lang="th-TH" sz="4000" b="1" dirty="0" err="1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พลเรือน</a:t>
            </a:r>
            <a:r>
              <a:rPr lang="th-TH" sz="4000" b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สุภาพ)</a:t>
            </a:r>
            <a:endParaRPr lang="en-US" sz="4000" b="1" dirty="0" smtClean="0">
              <a:solidFill>
                <a:srgbClr val="C00000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๐๘๐๐		รถโดยสาร </a:t>
            </a:r>
            <a:r>
              <a:rPr lang="th-TH" b="1" dirty="0" err="1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ขส.ทร.</a:t>
            </a:r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จำนวน ๑ คัน เดินทางออกจาก หน้า  บก.</a:t>
            </a:r>
            <a:r>
              <a:rPr lang="th-TH" b="1" dirty="0" err="1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ชย.ทร.</a:t>
            </a:r>
            <a:endParaRPr lang="en-US" b="1" dirty="0" smtClean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๑๐๔๐		เดินทางถึง ณ โรงแรมแคนทารี </a:t>
            </a:r>
            <a:r>
              <a:rPr lang="th-TH" b="1" dirty="0" err="1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เบย์</a:t>
            </a:r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ต.ปากน้ำ อ.เมืองระยอง </a:t>
            </a:r>
            <a:r>
              <a:rPr lang="th-TH" b="1" dirty="0" err="1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จว.</a:t>
            </a:r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ระยอง</a:t>
            </a:r>
            <a:endParaRPr lang="en-US" b="1" dirty="0" smtClean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		(ระยะทางประมาณ ๓๗๒ กม.จาก </a:t>
            </a:r>
            <a:r>
              <a:rPr lang="th-TH" b="1" dirty="0" err="1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ชย.ทร.</a:t>
            </a:r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) </a:t>
            </a:r>
            <a:endParaRPr lang="en-US" b="1" dirty="0" smtClean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๑๑๐๐		พิธีเปิดการสัมมนา</a:t>
            </a:r>
            <a:endParaRPr lang="en-US" b="1" dirty="0" smtClean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		</a:t>
            </a:r>
            <a:r>
              <a:rPr lang="th-TH" b="1" dirty="0" err="1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หก.กวก.ชย.ทร.</a:t>
            </a:r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กล่าวรายงาน ประธาน กล่าวเปิดการสัมมนา</a:t>
            </a:r>
            <a:endParaRPr lang="en-US" b="1" dirty="0" smtClean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๑๑๓๐ - ๑๓๐๐	รับประทานอาหารกลางวัน</a:t>
            </a:r>
            <a:endParaRPr lang="en-US" b="1" dirty="0" smtClean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 cstate="print"/>
          <a:srcRect l="14130" t="7944" r="1352" b="11478"/>
          <a:stretch>
            <a:fillRect/>
          </a:stretch>
        </p:blipFill>
        <p:spPr bwMode="auto">
          <a:xfrm>
            <a:off x="142844" y="4214818"/>
            <a:ext cx="3286148" cy="1985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 descr="C:\Users\Admin\Desktop\การจัดสัมมนาครั้งที่ ๑ งป.๖๒\ภาพโรงแรม\48954_1701191859005042208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868" y="4214818"/>
            <a:ext cx="2643206" cy="1982404"/>
          </a:xfrm>
          <a:prstGeom prst="rect">
            <a:avLst/>
          </a:prstGeom>
          <a:noFill/>
        </p:spPr>
      </p:pic>
      <p:pic>
        <p:nvPicPr>
          <p:cNvPr id="16389" name="Picture 5" descr="C:\Users\Admin\Desktop\การจัดสัมมนาครั้งที่ ๑ งป.๖๒\ภาพโรงแรม\48954_17011918590050422115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57950" y="4192937"/>
            <a:ext cx="2600942" cy="19507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2861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5859"/>
          <a:stretch/>
        </p:blipFill>
        <p:spPr>
          <a:xfrm>
            <a:off x="0" y="-44141"/>
            <a:ext cx="9143999" cy="690214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71470" y="127321"/>
            <a:ext cx="918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6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การปฏิบัติวันศุกร์ที่ ๘ มี.ค.๖๒</a:t>
            </a:r>
            <a:endParaRPr lang="th-TH" sz="6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344687"/>
            <a:ext cx="9144508" cy="584775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n-US" altLang="en-US" sz="1600" dirty="0" smtClean="0">
              <a:solidFill>
                <a:srgbClr val="002060"/>
              </a:solidFill>
              <a:latin typeface="Stencil" pitchFamily="82" charset="0"/>
            </a:endParaRPr>
          </a:p>
          <a:p>
            <a:endParaRPr lang="en-US" altLang="en-US" sz="1600" dirty="0" smtClean="0">
              <a:solidFill>
                <a:srgbClr val="002060"/>
              </a:solidFill>
              <a:latin typeface="Stencil" pitchFamily="82" charset="0"/>
            </a:endParaRPr>
          </a:p>
        </p:txBody>
      </p:sp>
      <p:pic>
        <p:nvPicPr>
          <p:cNvPr id="6" name="Picture 2" descr="C:\Users\Sunisa\Desktop\p1R copy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01024" y="142884"/>
            <a:ext cx="1071538" cy="107153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71438" y="1214422"/>
            <a:ext cx="9286908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th-TH" sz="4000" b="1" dirty="0" smtClean="0"/>
              <a:t> </a:t>
            </a:r>
            <a:r>
              <a:rPr lang="th-TH" sz="4000" b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หลักสูตรพลังสู่ความสำเร็จ</a:t>
            </a:r>
            <a:endParaRPr lang="en-US" sz="4000" b="1" dirty="0" smtClean="0">
              <a:solidFill>
                <a:srgbClr val="C00000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๑๓๐๐		ฟังบรรยาย จากวิทยากร หลักสูตรพลังสู่ความสำเร็จ (</a:t>
            </a:r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  <a:hlinkClick r:id="rId4" action="ppaction://hlinkfile"/>
              </a:rPr>
              <a:t>ตามตารางที่แนบ</a:t>
            </a:r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)</a:t>
            </a:r>
            <a:endParaRPr lang="en-US" b="1" dirty="0" smtClean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๑๔๓๐ - ๑๔๔๕	พัก รับประทานอาหารว่าง</a:t>
            </a:r>
            <a:endParaRPr lang="en-US" b="1" dirty="0" smtClean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๑๔๔๕ - ๑๖๐๐	</a:t>
            </a:r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แบ่งกลุ่ม </a:t>
            </a:r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ทำกิจกรรมสร้างความ</a:t>
            </a:r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สามัคคี</a:t>
            </a:r>
            <a:endParaRPr lang="en-US" b="1" dirty="0" smtClean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๑๖๐๐ – ๑๘๐๐	</a:t>
            </a:r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การแข่งขัน</a:t>
            </a:r>
            <a:r>
              <a:rPr lang="th-TH" b="1" dirty="0" err="1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เกมส์</a:t>
            </a:r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ที่ชายหาด</a:t>
            </a:r>
            <a:endParaRPr lang="en-US" b="1" dirty="0" smtClean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5"/>
          <a:srcRect l="8850" t="15402" r="24474" b="9590"/>
          <a:stretch>
            <a:fillRect/>
          </a:stretch>
        </p:blipFill>
        <p:spPr bwMode="auto">
          <a:xfrm>
            <a:off x="5214942" y="3767214"/>
            <a:ext cx="3714776" cy="2350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2" name="Picture 2" descr="C:\Users\Admin\Desktop\images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20" y="3786190"/>
            <a:ext cx="4071966" cy="22803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2861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5859"/>
          <a:stretch/>
        </p:blipFill>
        <p:spPr>
          <a:xfrm>
            <a:off x="71471" y="-44141"/>
            <a:ext cx="9143999" cy="690214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71470" y="-15555"/>
            <a:ext cx="91805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การปฏิบัติวันศุกร์ที่ ๘ มี.ค.๖๒</a:t>
            </a:r>
            <a:endParaRPr lang="th-TH" sz="4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344687"/>
            <a:ext cx="9144508" cy="584775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n-US" altLang="en-US" sz="1600" dirty="0" smtClean="0">
              <a:solidFill>
                <a:srgbClr val="002060"/>
              </a:solidFill>
              <a:latin typeface="Stencil" pitchFamily="82" charset="0"/>
            </a:endParaRPr>
          </a:p>
          <a:p>
            <a:endParaRPr lang="en-US" altLang="en-US" sz="1600" dirty="0" smtClean="0">
              <a:solidFill>
                <a:srgbClr val="002060"/>
              </a:solidFill>
              <a:latin typeface="Stencil" pitchFamily="82" charset="0"/>
            </a:endParaRPr>
          </a:p>
        </p:txBody>
      </p:sp>
      <p:pic>
        <p:nvPicPr>
          <p:cNvPr id="6" name="Picture 2" descr="C:\Users\Sunisa\Desktop\p1R copy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01024" y="142884"/>
            <a:ext cx="1071538" cy="107153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42844" y="642918"/>
            <a:ext cx="900118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th-TH" sz="4000" b="1" dirty="0" smtClean="0">
                <a:solidFill>
                  <a:srgbClr val="C00000"/>
                </a:solidFill>
              </a:rPr>
              <a:t> </a:t>
            </a:r>
            <a:r>
              <a:rPr lang="th-TH" sz="4000" b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(การแต่งกายชุด</a:t>
            </a:r>
            <a:r>
              <a:rPr lang="th-TH" sz="4000" b="1" dirty="0" err="1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พล</a:t>
            </a:r>
            <a:r>
              <a:rPr lang="th-TH" sz="4000" b="1" dirty="0" err="1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เรือน</a:t>
            </a:r>
            <a:r>
              <a:rPr lang="th-TH" sz="4000" b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สุภาพ)</a:t>
            </a:r>
            <a:endParaRPr lang="en-US" sz="4000" b="1" dirty="0" smtClean="0">
              <a:solidFill>
                <a:srgbClr val="C00000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๑๘๓๐</a:t>
            </a:r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		</a:t>
            </a:r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รับประทานอาหารเย็นที่ร้านลุงใหม่ซี</a:t>
            </a:r>
            <a:r>
              <a:rPr lang="th-TH" b="1" dirty="0" err="1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ฟู๊ด</a:t>
            </a:r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</a:t>
            </a:r>
            <a:endParaRPr lang="th-TH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31746" name="Picture 2" descr="C:\Users\Admin\Desktop\รายการอาหารวันที่ 8 มี.ค.62\3321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5520" y="1802743"/>
            <a:ext cx="1397522" cy="2483513"/>
          </a:xfrm>
          <a:prstGeom prst="rect">
            <a:avLst/>
          </a:prstGeom>
          <a:noFill/>
        </p:spPr>
      </p:pic>
      <p:pic>
        <p:nvPicPr>
          <p:cNvPr id="31747" name="Picture 3" descr="C:\Users\Admin\Desktop\รายการอาหารวันที่ 8 มี.ค.62\33210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43042" y="1858258"/>
            <a:ext cx="1357322" cy="2412074"/>
          </a:xfrm>
          <a:prstGeom prst="rect">
            <a:avLst/>
          </a:prstGeom>
          <a:noFill/>
        </p:spPr>
      </p:pic>
      <p:pic>
        <p:nvPicPr>
          <p:cNvPr id="31748" name="Picture 4" descr="C:\Users\Admin\Desktop\รายการอาหารวันที่ 8 มี.ค.62\S__8347653.jpg"/>
          <p:cNvPicPr>
            <a:picLocks noChangeAspect="1" noChangeArrowheads="1"/>
          </p:cNvPicPr>
          <p:nvPr/>
        </p:nvPicPr>
        <p:blipFill>
          <a:blip r:embed="rId6" cstate="print"/>
          <a:srcRect b="50392"/>
          <a:stretch>
            <a:fillRect/>
          </a:stretch>
        </p:blipFill>
        <p:spPr bwMode="auto">
          <a:xfrm>
            <a:off x="1571604" y="5286388"/>
            <a:ext cx="1428760" cy="1071570"/>
          </a:xfrm>
          <a:prstGeom prst="rect">
            <a:avLst/>
          </a:prstGeom>
          <a:noFill/>
        </p:spPr>
      </p:pic>
      <p:pic>
        <p:nvPicPr>
          <p:cNvPr id="31749" name="Picture 5" descr="C:\Users\Admin\Desktop\รายการอาหารวันที่ 8 มี.ค.62\S__834765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15074" y="1946782"/>
            <a:ext cx="2928926" cy="2195704"/>
          </a:xfrm>
          <a:prstGeom prst="rect">
            <a:avLst/>
          </a:prstGeom>
          <a:noFill/>
        </p:spPr>
      </p:pic>
      <p:pic>
        <p:nvPicPr>
          <p:cNvPr id="31750" name="Picture 6" descr="C:\Users\Admin\Desktop\รายการอาหารวันที่ 8 มี.ค.62\S__834765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15074" y="4162254"/>
            <a:ext cx="2928926" cy="2195704"/>
          </a:xfrm>
          <a:prstGeom prst="rect">
            <a:avLst/>
          </a:prstGeom>
          <a:noFill/>
        </p:spPr>
      </p:pic>
      <p:pic>
        <p:nvPicPr>
          <p:cNvPr id="31753" name="Picture 9" descr="C:\Users\Admin\Desktop\รายการอาหารวันที่ 8 มี.ค.62\S__834768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571605" y="4286256"/>
            <a:ext cx="1428760" cy="1000132"/>
          </a:xfrm>
          <a:prstGeom prst="rect">
            <a:avLst/>
          </a:prstGeom>
          <a:noFill/>
        </p:spPr>
      </p:pic>
      <p:pic>
        <p:nvPicPr>
          <p:cNvPr id="31754" name="Picture 10" descr="C:\Users\Admin\Desktop\รายการอาหารวันที่ 8 มี.ค.62\S__8347683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4282" y="5286388"/>
            <a:ext cx="1357322" cy="1017532"/>
          </a:xfrm>
          <a:prstGeom prst="rect">
            <a:avLst/>
          </a:prstGeom>
          <a:noFill/>
        </p:spPr>
      </p:pic>
      <p:pic>
        <p:nvPicPr>
          <p:cNvPr id="31755" name="Picture 11" descr="C:\Users\Admin\Desktop\รายการอาหารวันที่ 8 มี.ค.62\S__8347684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14282" y="4286256"/>
            <a:ext cx="1428760" cy="1000132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-36510" y="1928802"/>
            <a:ext cx="918051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รายการอาหาร</a:t>
            </a:r>
          </a:p>
          <a:p>
            <a:pPr algn="ctr"/>
            <a:r>
              <a:rPr lang="th-TH" sz="3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1.</a:t>
            </a:r>
            <a:r>
              <a:rPr lang="th-TH" sz="32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กระพง</a:t>
            </a:r>
            <a:r>
              <a:rPr lang="th-TH" sz="3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ทอดราดพริกสด</a:t>
            </a:r>
          </a:p>
          <a:p>
            <a:pPr algn="ctr"/>
            <a:r>
              <a:rPr lang="th-TH" sz="3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2.ต้มยำปลาเก๋า น้ำใส (ถ้วย)</a:t>
            </a:r>
          </a:p>
          <a:p>
            <a:pPr algn="ctr"/>
            <a:r>
              <a:rPr lang="th-TH" sz="3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3.ปูนิ่มผัดผงกระหรี่</a:t>
            </a:r>
          </a:p>
          <a:p>
            <a:pPr algn="ctr"/>
            <a:r>
              <a:rPr lang="th-TH" sz="3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4.กุ้งเผา 1 กก.</a:t>
            </a:r>
          </a:p>
          <a:p>
            <a:pPr algn="ctr"/>
            <a:r>
              <a:rPr lang="th-TH" sz="3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5.ทอดมันปลาอินทรีย์</a:t>
            </a:r>
          </a:p>
          <a:p>
            <a:pPr algn="ctr"/>
            <a:r>
              <a:rPr lang="th-TH" sz="3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6.หมึกน้ำดำ</a:t>
            </a:r>
          </a:p>
          <a:p>
            <a:pPr algn="ctr"/>
            <a:r>
              <a:rPr lang="th-TH" sz="3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7.ข้าว 2 โถ</a:t>
            </a:r>
          </a:p>
          <a:p>
            <a:pPr algn="ctr"/>
            <a:endParaRPr lang="th-TH" sz="4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861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จุดที่สุด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จุดที่สุด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จุดที่สุด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1070</TotalTime>
  <Words>291</Words>
  <Application>Microsoft Office PowerPoint</Application>
  <PresentationFormat>นำเสนอทางหน้าจอ (4:3)</PresentationFormat>
  <Paragraphs>152</Paragraphs>
  <Slides>16</Slides>
  <Notes>0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16</vt:i4>
      </vt:variant>
    </vt:vector>
  </HeadingPairs>
  <TitlesOfParts>
    <vt:vector size="17" baseType="lpstr">
      <vt:lpstr>จุดที่สุด</vt:lpstr>
      <vt:lpstr>ภาพนิ่ง 1</vt:lpstr>
      <vt:lpstr>ภาพนิ่ง 2</vt:lpstr>
      <vt:lpstr>ภาพนิ่ง 3</vt:lpstr>
      <vt:lpstr>ภาพนิ่ง 4</vt:lpstr>
      <vt:lpstr>ภาพนิ่ง 5</vt:lpstr>
      <vt:lpstr>ภาพนิ่ง 6</vt:lpstr>
      <vt:lpstr>ภาพนิ่ง 7</vt:lpstr>
      <vt:lpstr>ภาพนิ่ง 8</vt:lpstr>
      <vt:lpstr>ภาพนิ่ง 9</vt:lpstr>
      <vt:lpstr>ภาพนิ่ง 10</vt:lpstr>
      <vt:lpstr>ภาพนิ่ง 11</vt:lpstr>
      <vt:lpstr>ภาพนิ่ง 12</vt:lpstr>
      <vt:lpstr>ภาพนิ่ง 13</vt:lpstr>
      <vt:lpstr>ภาพนิ่ง 14</vt:lpstr>
      <vt:lpstr>ภาพนิ่ง 15</vt:lpstr>
      <vt:lpstr>ภาพนิ่ง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Windows User</dc:creator>
  <cp:lastModifiedBy>Admin</cp:lastModifiedBy>
  <cp:revision>110</cp:revision>
  <cp:lastPrinted>2018-06-19T07:56:26Z</cp:lastPrinted>
  <dcterms:created xsi:type="dcterms:W3CDTF">2017-07-13T06:00:37Z</dcterms:created>
  <dcterms:modified xsi:type="dcterms:W3CDTF">2019-03-04T11:12:45Z</dcterms:modified>
</cp:coreProperties>
</file>