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2" r:id="rId2"/>
    <p:sldId id="257" r:id="rId3"/>
    <p:sldId id="259" r:id="rId4"/>
    <p:sldId id="261" r:id="rId5"/>
    <p:sldId id="276" r:id="rId6"/>
    <p:sldId id="273" r:id="rId7"/>
    <p:sldId id="275" r:id="rId8"/>
    <p:sldId id="266" r:id="rId9"/>
    <p:sldId id="277" r:id="rId10"/>
    <p:sldId id="289" r:id="rId11"/>
    <p:sldId id="264" r:id="rId12"/>
    <p:sldId id="278" r:id="rId13"/>
    <p:sldId id="290" r:id="rId14"/>
    <p:sldId id="279" r:id="rId15"/>
    <p:sldId id="281" r:id="rId16"/>
    <p:sldId id="282" r:id="rId17"/>
    <p:sldId id="292" r:id="rId18"/>
    <p:sldId id="291" r:id="rId19"/>
    <p:sldId id="262" r:id="rId20"/>
    <p:sldId id="285" r:id="rId21"/>
    <p:sldId id="284" r:id="rId22"/>
    <p:sldId id="283" r:id="rId23"/>
    <p:sldId id="258" r:id="rId24"/>
    <p:sldId id="268" r:id="rId25"/>
    <p:sldId id="286" r:id="rId26"/>
    <p:sldId id="287" r:id="rId27"/>
    <p:sldId id="288" r:id="rId28"/>
    <p:sldId id="260" r:id="rId2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D3A00"/>
    <a:srgbClr val="FF00FF"/>
    <a:srgbClr val="6C1A00"/>
    <a:srgbClr val="007033"/>
    <a:srgbClr val="FFCC66"/>
    <a:srgbClr val="990099"/>
    <a:srgbClr val="CC0099"/>
    <a:srgbClr val="FE9202"/>
    <a:srgbClr val="00AA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660"/>
  </p:normalViewPr>
  <p:slideViewPr>
    <p:cSldViewPr>
      <p:cViewPr varScale="1">
        <p:scale>
          <a:sx n="91" d="100"/>
          <a:sy n="91" d="100"/>
        </p:scale>
        <p:origin x="-81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6EAFB-82C1-436C-8C7F-B150D1E829AE}" type="datetimeFigureOut">
              <a:rPr lang="th-TH" smtClean="0"/>
              <a:t>07/03/61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B65C1-6E8A-487B-9704-4221EA210088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CF2DC-37E9-4665-B4DA-1E2CBCA7D306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CA383-8A30-457B-8FD8-E45404AFAF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451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CA383-8A30-457B-8FD8-E45404AFAF7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6853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1502815"/>
            <a:ext cx="7024430" cy="137434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739290"/>
            <a:ext cx="7024265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BD2C5227-C5DF-4B03-B0E5-5447354F93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8470"/>
            <a:ext cx="8246070" cy="91623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0"/>
            <a:ext cx="8246070" cy="3512212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433880"/>
            <a:ext cx="656631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044700"/>
            <a:ext cx="6566315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281175"/>
            <a:ext cx="7940659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481109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960930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481109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60930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E6C4E56-1831-4865-9A58-0AAAFB400193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800" y="414930"/>
            <a:ext cx="5774227" cy="1364732"/>
          </a:xfrm>
        </p:spPr>
        <p:txBody>
          <a:bodyPr>
            <a:noAutofit/>
          </a:bodyPr>
          <a:lstStyle/>
          <a:p>
            <a:pPr algn="r"/>
            <a:r>
              <a:rPr lang="th-TH" sz="4400" b="1" i="1" dirty="0" smtClean="0">
                <a:solidFill>
                  <a:srgbClr val="6C1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แถลงผลการสัมมนากลุ่มที่ ๔ </a:t>
            </a:r>
            <a:br>
              <a:rPr lang="th-TH" sz="4400" b="1" i="1" dirty="0" smtClean="0">
                <a:solidFill>
                  <a:srgbClr val="6C1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4400" b="1" i="1" dirty="0" smtClean="0">
                <a:solidFill>
                  <a:srgbClr val="6C1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กระบวนการบริหารจัดการ </a:t>
            </a:r>
            <a:r>
              <a:rPr lang="th-TH" sz="4400" b="1" i="1" dirty="0" err="1" smtClean="0">
                <a:solidFill>
                  <a:srgbClr val="6C1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4400" b="1" i="1" dirty="0" smtClean="0">
                <a:solidFill>
                  <a:srgbClr val="6C1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endParaRPr lang="en-US" sz="4400" i="1" dirty="0">
              <a:solidFill>
                <a:srgbClr val="6C1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5" name="Picture 1" descr="C:\Users\Sunisa\Desktop\p1R cop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9502"/>
            <a:ext cx="1023902" cy="10239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363838"/>
            <a:ext cx="1188000" cy="1483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1999" y="3363839"/>
            <a:ext cx="1136835" cy="1512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57437" y="3363838"/>
            <a:ext cx="1134843" cy="1499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7380312" y="3363838"/>
            <a:ext cx="1080120" cy="15121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5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KM</a:t>
            </a:r>
            <a:endParaRPr lang="th-TH" sz="65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929190" y="0"/>
            <a:ext cx="1427162" cy="5365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ผนวก จ</a:t>
            </a:r>
            <a:endParaRPr kumimoji="0" lang="th-TH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4"/>
          <p:cNvSpPr>
            <a:spLocks noGrp="1"/>
          </p:cNvSpPr>
          <p:nvPr>
            <p:ph idx="1"/>
          </p:nvPr>
        </p:nvSpPr>
        <p:spPr>
          <a:xfrm>
            <a:off x="2195737" y="1419623"/>
            <a:ext cx="6336703" cy="280831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ขาดการรับรู้ </a:t>
            </a:r>
            <a:r>
              <a:rPr lang="en-US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ความสนใจ </a:t>
            </a:r>
            <a:r>
              <a:rPr lang="en-US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PMQA </a:t>
            </a:r>
            <a:r>
              <a:rPr lang="th-TH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ของกำลังพล</a:t>
            </a:r>
          </a:p>
          <a:p>
            <a:pPr lvl="1">
              <a:spcBef>
                <a:spcPts val="0"/>
              </a:spcBef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เพิ่มการถ่ายทอดให้หลากหลายช่องทาง</a:t>
            </a:r>
          </a:p>
          <a:p>
            <a:pPr lvl="1">
              <a:spcBef>
                <a:spcPts val="0"/>
              </a:spcBef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ปรับหมุนเวียนกำลังพล/คณะทำงานฯ</a:t>
            </a:r>
          </a:p>
          <a:p>
            <a:pPr lvl="1">
              <a:spcBef>
                <a:spcPts val="0"/>
              </a:spcBef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จัดส่งไปอบรมฯ กับ </a:t>
            </a:r>
            <a:r>
              <a:rPr lang="th-TH" sz="2600" b="1" i="1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กพร.</a:t>
            </a:r>
            <a:r>
              <a:rPr lang="th-TH" sz="26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2600" b="1" i="1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สปช.ทร.</a:t>
            </a:r>
            <a:endParaRPr lang="th-TH" sz="2600" b="1" i="1" dirty="0" smtClean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หลักเกณฑ์การประเมินไม่ชัดเจน/มีการเปลี่ยนแปลง</a:t>
            </a:r>
          </a:p>
          <a:p>
            <a:pPr lvl="1">
              <a:spcBef>
                <a:spcPts val="0"/>
              </a:spcBef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แจ้งให้หน่วยเหนือฯ ทบทวน/แก้ไข</a:t>
            </a:r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16024"/>
            <a:ext cx="7092280" cy="9875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ปัญหาและการแก้ไขการดำเนินการ (</a:t>
            </a:r>
            <a:r>
              <a:rPr lang="en-US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PMQA</a:t>
            </a: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)</a:t>
            </a:r>
            <a:endParaRPr lang="en-US" sz="3000" b="1" i="1" u="sng" spc="8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267494"/>
            <a:ext cx="7092280" cy="8640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2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แนวทางการจัดการความรู้ (</a:t>
            </a:r>
            <a:r>
              <a:rPr lang="en-US" sz="32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KM</a:t>
            </a:r>
            <a:r>
              <a:rPr lang="th-TH" sz="32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r>
              <a:rPr lang="th-TH" sz="3200" b="1" i="1" u="sng" dirty="0" err="1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2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br>
              <a:rPr lang="th-TH" sz="32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2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ระดับดีเลิศปีที่ ๓</a:t>
            </a:r>
            <a:endParaRPr lang="en-US" sz="3200" b="1" i="1" u="sng" dirty="0">
              <a:solidFill>
                <a:srgbClr val="1D3A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h-TH" sz="2000" b="1" dirty="0" smtClean="0">
                <a:cs typeface="+mj-cs"/>
              </a:rPr>
              <a:t> </a:t>
            </a:r>
            <a:endParaRPr lang="th-TH" sz="2400" b="1" dirty="0" smtClean="0">
              <a:cs typeface="+mj-cs"/>
            </a:endParaRPr>
          </a:p>
          <a:p>
            <a:pPr>
              <a:buNone/>
            </a:pPr>
            <a:r>
              <a:rPr lang="th-TH" sz="2400" dirty="0" smtClean="0"/>
              <a:t>	</a:t>
            </a:r>
            <a:r>
              <a:rPr lang="th-TH" sz="2200" b="1" dirty="0" smtClean="0">
                <a:solidFill>
                  <a:srgbClr val="C00000"/>
                </a:solidFill>
                <a:cs typeface="+mj-cs"/>
              </a:rPr>
              <a:t>	</a:t>
            </a:r>
            <a:endParaRPr lang="en-US" sz="2200" b="1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5122" name="AutoShape 2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124" name="AutoShape 4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5125" name="Picture 5" descr="C:\Users\Admin\Downloads\images9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3363838"/>
            <a:ext cx="1637914" cy="1564208"/>
          </a:xfrm>
          <a:prstGeom prst="rect">
            <a:avLst/>
          </a:prstGeom>
          <a:noFill/>
        </p:spPr>
      </p:pic>
      <p:pic>
        <p:nvPicPr>
          <p:cNvPr id="5126" name="Picture 6" descr="C:\Users\Admin\Downloads\รูปkm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472782"/>
            <a:ext cx="2032156" cy="1619248"/>
          </a:xfrm>
          <a:prstGeom prst="rect">
            <a:avLst/>
          </a:prstGeom>
          <a:noFill/>
        </p:spPr>
      </p:pic>
      <p:pic>
        <p:nvPicPr>
          <p:cNvPr id="5127" name="Picture 7" descr="C:\Users\Admin\Downloads\แชร์ ชอป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4192" y="1334480"/>
            <a:ext cx="4246160" cy="2389398"/>
          </a:xfrm>
          <a:prstGeom prst="rect">
            <a:avLst/>
          </a:prstGeom>
          <a:noFill/>
        </p:spPr>
      </p:pic>
      <p:sp>
        <p:nvSpPr>
          <p:cNvPr id="9" name="ลูกศรขวา 8"/>
          <p:cNvSpPr/>
          <p:nvPr/>
        </p:nvSpPr>
        <p:spPr>
          <a:xfrm>
            <a:off x="4572000" y="3571882"/>
            <a:ext cx="2500330" cy="1428742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i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โปรดติดตามตอนต่อไป</a:t>
            </a:r>
            <a:endParaRPr lang="th-TH" sz="2000" b="1" i="1" dirty="0">
              <a:solidFill>
                <a:srgbClr val="1D3A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124" name="AutoShape 4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03508"/>
            <a:ext cx="6696744" cy="381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3"/>
          <p:cNvSpPr txBox="1">
            <a:spLocks/>
          </p:cNvSpPr>
          <p:nvPr/>
        </p:nvSpPr>
        <p:spPr>
          <a:xfrm>
            <a:off x="2051720" y="267494"/>
            <a:ext cx="7092280" cy="8640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1" u="sng" strike="noStrike" kern="1200" cap="none" spc="0" normalizeH="0" baseline="0" noProof="0" smtClean="0">
                <a:ln>
                  <a:noFill/>
                </a:ln>
                <a:solidFill>
                  <a:srgbClr val="1D3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แนวทางการจัดการความรู้ (</a:t>
            </a:r>
            <a:r>
              <a:rPr kumimoji="0" lang="en-US" sz="3200" b="1" i="1" u="sng" strike="noStrike" kern="1200" cap="none" spc="0" normalizeH="0" baseline="0" noProof="0" smtClean="0">
                <a:ln>
                  <a:noFill/>
                </a:ln>
                <a:solidFill>
                  <a:srgbClr val="1D3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KM</a:t>
            </a:r>
            <a:r>
              <a:rPr kumimoji="0" lang="th-TH" sz="3200" b="1" i="1" u="sng" strike="noStrike" kern="1200" cap="none" spc="0" normalizeH="0" baseline="0" noProof="0" smtClean="0">
                <a:ln>
                  <a:noFill/>
                </a:ln>
                <a:solidFill>
                  <a:srgbClr val="1D3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) ชย.ทร. </a:t>
            </a:r>
            <a:br>
              <a:rPr kumimoji="0" lang="th-TH" sz="3200" b="1" i="1" u="sng" strike="noStrike" kern="1200" cap="none" spc="0" normalizeH="0" baseline="0" noProof="0" smtClean="0">
                <a:ln>
                  <a:noFill/>
                </a:ln>
                <a:solidFill>
                  <a:srgbClr val="1D3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</a:br>
            <a:r>
              <a:rPr kumimoji="0" lang="th-TH" sz="3200" b="1" i="1" u="sng" strike="noStrike" kern="1200" cap="none" spc="0" normalizeH="0" baseline="0" noProof="0" smtClean="0">
                <a:ln>
                  <a:noFill/>
                </a:ln>
                <a:solidFill>
                  <a:srgbClr val="1D3A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ระดับดีเลิศปีที่ ๓</a:t>
            </a:r>
            <a:endParaRPr kumimoji="0" lang="en-US" sz="3200" b="1" i="1" u="sng" strike="noStrike" kern="1200" cap="none" spc="0" normalizeH="0" baseline="0" noProof="0" dirty="0">
              <a:ln>
                <a:noFill/>
              </a:ln>
              <a:solidFill>
                <a:srgbClr val="1D3A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4"/>
          <p:cNvSpPr>
            <a:spLocks noGrp="1"/>
          </p:cNvSpPr>
          <p:nvPr>
            <p:ph idx="1"/>
          </p:nvPr>
        </p:nvSpPr>
        <p:spPr>
          <a:xfrm>
            <a:off x="2195737" y="1275606"/>
            <a:ext cx="6480719" cy="352839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ขาดการรับรู้</a:t>
            </a:r>
            <a:r>
              <a:rPr lang="en-US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ความสนใจ </a:t>
            </a:r>
            <a:r>
              <a:rPr lang="en-US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KM </a:t>
            </a:r>
            <a:r>
              <a:rPr lang="th-TH" sz="26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ของกำลังพล</a:t>
            </a:r>
          </a:p>
          <a:p>
            <a:pPr marL="971550" lvl="1" indent="-571500"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0000FF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จัดทำแบบฟอร์มการรับ-ส่งหน้าที่</a:t>
            </a:r>
            <a:endParaRPr lang="th-TH" sz="2600" b="1" i="1" spc="-70" dirty="0" smtClean="0">
              <a:solidFill>
                <a:srgbClr val="0000FF"/>
              </a:solidFill>
              <a:latin typeface="TH SarabunPSK" pitchFamily="34" charset="-34"/>
              <a:ea typeface="Calibri" panose="020F0502020204030204" pitchFamily="34" charset="0"/>
              <a:cs typeface="TH SarabunPSK" pitchFamily="34" charset="-34"/>
            </a:endParaRPr>
          </a:p>
          <a:p>
            <a:pPr marL="971550" lvl="1" indent="-571500">
              <a:buFont typeface="Wingdings" pitchFamily="2" charset="2"/>
              <a:buChar char="Ø"/>
            </a:pPr>
            <a:r>
              <a:rPr lang="th-TH" sz="2600" b="1" i="1" spc="-70" dirty="0" smtClean="0">
                <a:solidFill>
                  <a:srgbClr val="0000FF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ถอดบทเรียนจากการทำงาน</a:t>
            </a:r>
          </a:p>
          <a:p>
            <a:pPr marL="1371600" lvl="2" indent="-571500">
              <a:buFont typeface="Wingdings" pitchFamily="2" charset="2"/>
              <a:buChar char="Ø"/>
            </a:pPr>
            <a:r>
              <a:rPr lang="th-TH" sz="2600" b="1" i="1" spc="-70" dirty="0" smtClean="0">
                <a:solidFill>
                  <a:srgbClr val="0000FF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วิธีปฏิบัติที่ดี/ข้อพึงระวัง/ </a:t>
            </a:r>
            <a:r>
              <a:rPr lang="en-US" sz="2600" b="1" i="1" spc="-70" dirty="0" smtClean="0">
                <a:solidFill>
                  <a:srgbClr val="0000FF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Lesson learned</a:t>
            </a:r>
            <a:r>
              <a:rPr lang="th-TH" sz="2600" b="1" i="1" spc="-70" dirty="0" smtClean="0">
                <a:solidFill>
                  <a:srgbClr val="0000FF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 /พี่สอนน้อง</a:t>
            </a:r>
          </a:p>
          <a:p>
            <a:pPr marL="971550" lvl="1" indent="-571500">
              <a:buFont typeface="Wingdings" pitchFamily="2" charset="2"/>
              <a:buChar char="Ø"/>
            </a:pPr>
            <a:r>
              <a:rPr lang="th-TH" sz="2600" b="1" i="1" spc="-70" dirty="0" smtClean="0">
                <a:solidFill>
                  <a:srgbClr val="0000FF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พัฒนาปรุงปรุงการปฏิบัติงานอย่างต่อเนื่อง </a:t>
            </a:r>
          </a:p>
          <a:p>
            <a:pPr marL="1371600" lvl="2" indent="-571500">
              <a:buFont typeface="Wingdings" pitchFamily="2" charset="2"/>
              <a:buChar char="Ø"/>
            </a:pPr>
            <a:r>
              <a:rPr lang="th-TH" sz="2600" b="1" i="1" spc="-70" dirty="0" smtClean="0">
                <a:solidFill>
                  <a:srgbClr val="0000FF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แนวทาง/วิธีปฏิบัติที่ดี/เป็นเลิศ  คลิปวีดีโอ คลิปเสียง ฯ</a:t>
            </a:r>
          </a:p>
          <a:p>
            <a:pPr marL="1371600" lvl="2" indent="-571500">
              <a:buFont typeface="Wingdings" pitchFamily="2" charset="2"/>
              <a:buChar char="Ø"/>
            </a:pPr>
            <a:r>
              <a:rPr lang="th-TH" sz="2600" b="1" i="1" spc="-70" dirty="0" smtClean="0">
                <a:solidFill>
                  <a:srgbClr val="0000FF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จัดส่งไปอบรมฯ</a:t>
            </a:r>
            <a:endParaRPr lang="en-GB" sz="2600" b="1" i="1" spc="-70" dirty="0" smtClean="0">
              <a:solidFill>
                <a:srgbClr val="0000FF"/>
              </a:solidFill>
              <a:latin typeface="TH SarabunPSK" pitchFamily="34" charset="-34"/>
              <a:ea typeface="Calibri" panose="020F0502020204030204" pitchFamily="34" charset="0"/>
              <a:cs typeface="TH SarabunPSK" pitchFamily="34" charset="-34"/>
            </a:endParaRPr>
          </a:p>
          <a:p>
            <a:pPr marL="971550" lvl="1" indent="-571500">
              <a:buNone/>
            </a:pPr>
            <a:endParaRPr lang="th-TH" sz="2600" b="1" i="1" dirty="0" smtClean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16024"/>
            <a:ext cx="7092280" cy="9875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ปัญหาและการแก้ไขการดำเนินการ (</a:t>
            </a:r>
            <a:r>
              <a:rPr lang="en-US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KM</a:t>
            </a: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)</a:t>
            </a:r>
            <a:endParaRPr lang="en-US" sz="3000" b="1" i="1" u="sng" spc="8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124" name="AutoShape 4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67494"/>
            <a:ext cx="7092280" cy="72008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แนวทางการดำเนินการควบคุมภายใน </a:t>
            </a:r>
            <a:r>
              <a:rPr lang="th-TH" sz="3200" b="1" i="1" u="sng" kern="100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267744" y="915566"/>
            <a:ext cx="6804248" cy="416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</a:pPr>
            <a:endParaRPr lang="th-TH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lnSpc>
                <a:spcPct val="90000"/>
              </a:lnSpc>
            </a:pPr>
            <a:r>
              <a:rPr lang="th-TH" sz="2800" b="1" u="sng" kern="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ขอบเขตการตรวจสอบภายในของ </a:t>
            </a:r>
            <a:r>
              <a:rPr lang="th-TH" sz="2800" b="1" u="sng" kern="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จร.ทร.</a:t>
            </a:r>
            <a:r>
              <a:rPr lang="th-TH" sz="2800" b="1" u="sng" kern="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2800" b="1" u="sng" kern="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สตน.ทร.</a:t>
            </a:r>
            <a:endParaRPr lang="th-TH" sz="2800" b="1" u="sng" kern="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lnSpc>
                <a:spcPct val="90000"/>
              </a:lnSpc>
            </a:pPr>
            <a:endParaRPr lang="th-TH" sz="1500" b="1" u="sng" kern="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lnSpc>
                <a:spcPct val="90000"/>
              </a:lnSpc>
            </a:pPr>
            <a:r>
              <a:rPr lang="th-TH" sz="2200" b="1" kern="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1.  ด้านบัญชีและการเงิน</a:t>
            </a:r>
          </a:p>
          <a:p>
            <a:pPr eaLnBrk="0" hangingPunct="0">
              <a:lnSpc>
                <a:spcPct val="90000"/>
              </a:lnSpc>
            </a:pPr>
            <a:r>
              <a:rPr lang="th-TH" sz="2200" b="1" kern="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2.  ด้านพัสดุและทรัพย์สิน</a:t>
            </a:r>
          </a:p>
          <a:p>
            <a:pPr eaLnBrk="0" hangingPunct="0">
              <a:lnSpc>
                <a:spcPct val="90000"/>
              </a:lnSpc>
            </a:pPr>
            <a:r>
              <a:rPr lang="th-TH" sz="2200" b="1" kern="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3.  ด้านงบประมาณ</a:t>
            </a:r>
          </a:p>
          <a:p>
            <a:pPr eaLnBrk="0" hangingPunct="0">
              <a:lnSpc>
                <a:spcPct val="90000"/>
              </a:lnSpc>
            </a:pPr>
            <a:r>
              <a:rPr lang="th-TH" sz="2200" b="1" kern="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4.  ด้านกำลังพล</a:t>
            </a:r>
          </a:p>
          <a:p>
            <a:r>
              <a:rPr lang="th-TH" sz="2200" b="1" kern="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5.  ด้าน</a:t>
            </a:r>
            <a:r>
              <a:rPr lang="th-TH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ด้านการข่าว</a:t>
            </a:r>
          </a:p>
          <a:p>
            <a:r>
              <a:rPr lang="th-TH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6.  ด้านยุทธการ</a:t>
            </a:r>
          </a:p>
          <a:p>
            <a:r>
              <a:rPr lang="th-TH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7.  ด้านส่งกำลังบำรุง</a:t>
            </a:r>
          </a:p>
          <a:p>
            <a:r>
              <a:rPr lang="th-TH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8.  ด้านการสื่อสาร</a:t>
            </a:r>
          </a:p>
          <a:p>
            <a:r>
              <a:rPr lang="th-TH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9.  ด้านระบบเทคโนโลยีสารสนเทศในการบริหารจัดการ</a:t>
            </a:r>
          </a:p>
          <a:p>
            <a:r>
              <a:rPr lang="th-TH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10. ด้านกิจการ</a:t>
            </a:r>
            <a:r>
              <a:rPr lang="th-TH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พลเรือน</a:t>
            </a:r>
            <a:r>
              <a:rPr lang="th-TH" sz="2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	</a:t>
            </a:r>
            <a:endParaRPr lang="th-TH" sz="2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endParaRPr lang="th-TH" sz="600" b="1" kern="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ลูกศรซ้าย 8"/>
          <p:cNvSpPr/>
          <p:nvPr/>
        </p:nvSpPr>
        <p:spPr>
          <a:xfrm>
            <a:off x="5436096" y="1635646"/>
            <a:ext cx="1584176" cy="864096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สตน.ทร.</a:t>
            </a:r>
            <a:endParaRPr lang="th-TH" sz="32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ลูกศรซ้าย 9"/>
          <p:cNvSpPr/>
          <p:nvPr/>
        </p:nvSpPr>
        <p:spPr>
          <a:xfrm>
            <a:off x="5292080" y="3291830"/>
            <a:ext cx="1800200" cy="1008112"/>
          </a:xfrm>
          <a:prstGeom prst="lef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err="1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จร.ทร.</a:t>
            </a:r>
            <a:endParaRPr lang="th-TH" sz="32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Picture 2" descr="D:\58 ควบคุมภายใน ชย.ทร\คู่มือการตรวจสอบภายในกองทัพเรือ ของกรมจเรทหารเรือ พ.ศ.๒๕๕๘_Page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643758"/>
            <a:ext cx="1477548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124" name="AutoShape 4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67494"/>
            <a:ext cx="7092280" cy="79208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แนวทางการดำเนินการควบคุมภายใน </a:t>
            </a:r>
            <a:r>
              <a:rPr lang="th-TH" sz="3200" b="1" i="1" u="sng" kern="100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145432" y="843558"/>
            <a:ext cx="6675040" cy="331586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9269" tIns="49635" rIns="99269" bIns="49635" anchor="ctr"/>
          <a:lstStyle/>
          <a:p>
            <a:pPr marL="372260" indent="-372260" defTabSz="99269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เพื่อให้บรรลุวัตถุประสงค์ ทั้ง ๓ ด้าน</a:t>
            </a:r>
            <a:endParaRPr lang="en-US" sz="2400" b="1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 algn="just" defTabSz="992695" fontAlgn="auto">
              <a:spcBef>
                <a:spcPts val="0"/>
              </a:spcBef>
              <a:spcAft>
                <a:spcPts val="0"/>
              </a:spcAft>
              <a:buAutoNum type="thaiNumPeriod"/>
            </a:pP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ประสิทธิผล ประสิทธิภาพของการดำเนินงานรวมถึงการดูแลทรัพย์สิน </a:t>
            </a:r>
          </a:p>
          <a:p>
            <a:pPr marL="457200" indent="-457200" algn="just" defTabSz="992695" fontAlgn="auto">
              <a:spcBef>
                <a:spcPts val="0"/>
              </a:spcBef>
              <a:spcAft>
                <a:spcPts val="0"/>
              </a:spcAft>
            </a:pP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      การป้องกันความผิดพลาด</a:t>
            </a:r>
            <a:r>
              <a:rPr lang="en-US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ความเสียหาย การรั่วไหล และการทุจริต </a:t>
            </a:r>
            <a:endParaRPr lang="en-US" sz="2400" b="1" dirty="0" smtClean="0">
              <a:solidFill>
                <a:prstClr val="black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 algn="just" defTabSz="992695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       </a:t>
            </a:r>
            <a:r>
              <a:rPr lang="en-US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</a:t>
            </a:r>
            <a:r>
              <a:rPr lang="en-US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peration)</a:t>
            </a:r>
            <a:endParaRPr lang="th-TH" sz="24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457200" indent="-457200" algn="just" defTabSz="992695" fontAlgn="auto">
              <a:spcBef>
                <a:spcPts val="0"/>
              </a:spcBef>
              <a:spcAft>
                <a:spcPts val="0"/>
              </a:spcAft>
            </a:pP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๒. 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ความเชื่อถือได้ของข้อมูลรายงาน 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F</a:t>
            </a:r>
            <a:r>
              <a:rPr lang="en-US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inancial Reporting)</a:t>
            </a:r>
            <a:endParaRPr lang="th-TH" sz="24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372260" indent="-372260" algn="just" defTabSz="992695" fontAlgn="auto">
              <a:spcBef>
                <a:spcPts val="0"/>
              </a:spcBef>
              <a:spcAft>
                <a:spcPts val="0"/>
              </a:spcAft>
            </a:pPr>
            <a:r>
              <a:rPr lang="th-TH" sz="2400" b="1" dirty="0" smtClean="0">
                <a:solidFill>
                  <a:prstClr val="black"/>
                </a:solidFill>
                <a:latin typeface="TH SarabunPSK" pitchFamily="34" charset="-34"/>
                <a:cs typeface="TH SarabunPSK" pitchFamily="34" charset="-34"/>
              </a:rPr>
              <a:t>๓.   การปฏิบัติตามระเบียบกฎหมาย นโยบาย สัญญา </a:t>
            </a:r>
            <a:r>
              <a:rPr lang="th-TH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C</a:t>
            </a:r>
            <a:r>
              <a:rPr lang="en-US" sz="24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ompliance)</a:t>
            </a: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124" name="AutoShape 4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67494"/>
            <a:ext cx="7092280" cy="79208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ปัญหาและการแก้ไขการควบคุมภายใน </a:t>
            </a:r>
            <a:r>
              <a:rPr lang="th-TH" sz="3200" b="1" i="1" u="sng" kern="100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2158498" y="1275606"/>
            <a:ext cx="6805990" cy="3439053"/>
          </a:xfrm>
        </p:spPr>
        <p:txBody>
          <a:bodyPr>
            <a:noAutofit/>
          </a:bodyPr>
          <a:lstStyle/>
          <a:p>
            <a:pPr marL="0" indent="446088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แบบสอบถาม</a:t>
            </a:r>
            <a:r>
              <a:rPr lang="th-TH" sz="24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เปิดกว้าง/ไม่ตรงประเด็น</a:t>
            </a:r>
            <a:r>
              <a:rPr lang="th-TH" sz="2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กับหน่วย</a:t>
            </a:r>
          </a:p>
          <a:p>
            <a:pPr marL="569913" lvl="1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หน่วยเทคนิค ควรทำแบบสอบถามการควบคุมฯ เพิ่มเติม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6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ขาดองค์ความรู้</a:t>
            </a:r>
            <a:r>
              <a:rPr lang="th-TH" sz="26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ในการจัดทำฯ ที่แท้จริง</a:t>
            </a:r>
          </a:p>
          <a:p>
            <a:pPr lvl="1">
              <a:spcBef>
                <a:spcPts val="0"/>
              </a:spcBef>
              <a:buFont typeface="Wingdings" pitchFamily="2" charset="2"/>
              <a:buChar char="Ø"/>
            </a:pPr>
            <a:r>
              <a:rPr lang="th-TH" sz="26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จัดส่ง/จัดบรรยาย กับ </a:t>
            </a:r>
            <a:r>
              <a:rPr lang="th-TH" sz="2600" b="1" i="1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จร.ทร.</a:t>
            </a:r>
            <a:r>
              <a:rPr lang="th-TH" sz="26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2600" b="1" i="1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สปช.ทร.</a:t>
            </a:r>
            <a:endParaRPr lang="th-TH" sz="2600" b="1" i="1" dirty="0" smtClean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indent="446088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การควบคุมบางด้านฯ ไม่สามารถดำเนินการได้อย่างครบถ้วน </a:t>
            </a:r>
          </a:p>
          <a:p>
            <a:pPr marL="169863" indent="15875"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 (ปรับปรุงแก้ไข/ควบคุมต่อไป) เช่น</a:t>
            </a:r>
          </a:p>
          <a:p>
            <a:pPr marL="569913" lvl="1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การพัสดุและทรัพย์สิน </a:t>
            </a:r>
            <a:r>
              <a:rPr lang="en-US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การล้างบัญชีพักสินทรัพย์ของข้อมูลในอดีต </a:t>
            </a:r>
          </a:p>
          <a:p>
            <a:pPr marL="569913" lvl="1" indent="15875" algn="thaiDist">
              <a:spcBef>
                <a:spcPts val="0"/>
              </a:spcBef>
              <a:buNone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บางรายการ ไม่สามารถค้นหาเอกสารหรือหลักฐานได้ว่าจ่ายให้หน่วยใด</a:t>
            </a:r>
          </a:p>
          <a:p>
            <a:pPr marL="569913" lvl="1" indent="15875" algn="thaiDist">
              <a:spcBef>
                <a:spcPts val="0"/>
              </a:spcBef>
              <a:buNone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ครอบครอง</a:t>
            </a:r>
          </a:p>
          <a:p>
            <a:pPr marL="569913" lvl="1" indent="15875"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	</a:t>
            </a:r>
            <a:endParaRPr lang="en-US" sz="24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124" name="AutoShape 4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67494"/>
            <a:ext cx="7092280" cy="79208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ปัญหาและการแก้ไขการควบคุมภายใน </a:t>
            </a:r>
            <a:r>
              <a:rPr lang="th-TH" sz="3200" b="1" i="1" u="sng" kern="100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2158498" y="1364945"/>
            <a:ext cx="6805990" cy="2358933"/>
          </a:xfrm>
        </p:spPr>
        <p:txBody>
          <a:bodyPr>
            <a:noAutofit/>
          </a:bodyPr>
          <a:lstStyle/>
          <a:p>
            <a:pPr marL="400050" lvl="1" indent="446088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การส่งกำลังบำรุง (การจำหน่าย) </a:t>
            </a:r>
            <a:r>
              <a:rPr lang="th-TH" sz="2400" b="1" i="1" dirty="0" smtClean="0">
                <a:latin typeface="TH SarabunPSK" pitchFamily="34" charset="-34"/>
                <a:cs typeface="TH SarabunPSK" pitchFamily="34" charset="-34"/>
              </a:rPr>
              <a:t>ฐานข้อมูลพัสดุฯ ในอดีตที่ใช้ราชการ</a:t>
            </a:r>
          </a:p>
          <a:p>
            <a:pPr marL="400050" lvl="1" indent="446088" algn="thaiDist">
              <a:spcBef>
                <a:spcPts val="0"/>
              </a:spcBef>
              <a:buNone/>
            </a:pPr>
            <a:r>
              <a:rPr lang="th-TH" sz="2400" b="1" i="1" dirty="0" smtClean="0">
                <a:latin typeface="TH SarabunPSK" pitchFamily="34" charset="-34"/>
                <a:cs typeface="TH SarabunPSK" pitchFamily="34" charset="-34"/>
              </a:rPr>
              <a:t>มานาน ไม่มีการเก็บบันทึกอย่างเป็นระบบ</a:t>
            </a:r>
          </a:p>
          <a:p>
            <a:pPr marL="569913" lvl="1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การงบประมาณ (การเบิกจ่าย)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ยังไม่เป็นไปตามเป้าหมายที่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marL="569913" lvl="1" indent="15875"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 กำหนด	</a:t>
            </a:r>
            <a:endParaRPr lang="en-US" sz="24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5124" name="AutoShape 4" descr="ผลการค้นหารูปภาพสำหรับ การจัดการความรู้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67494"/>
            <a:ext cx="7092280" cy="79208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แนวทางการดำเนินการควบคุมภายใน </a:t>
            </a:r>
            <a:r>
              <a:rPr lang="th-TH" sz="3200" b="1" i="1" u="sng" kern="100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200" b="1" i="1" u="sng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2158498" y="1364945"/>
            <a:ext cx="6805990" cy="3439053"/>
          </a:xfrm>
        </p:spPr>
        <p:txBody>
          <a:bodyPr>
            <a:noAutofit/>
          </a:bodyPr>
          <a:lstStyle/>
          <a:p>
            <a:pPr marL="169863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จัดทำรายงานตามแบบฟอร์มที่กำหนด</a:t>
            </a:r>
          </a:p>
          <a:p>
            <a:pPr marL="169863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มีบางด้านยังไม่สามารถดำเนินการได้อย่างครบถ้วน </a:t>
            </a:r>
          </a:p>
          <a:p>
            <a:pPr marL="169863" indent="15875"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 (ปรับปรุงแก้ไข/ควบคุมต่อไป) เช่น</a:t>
            </a:r>
          </a:p>
          <a:p>
            <a:pPr marL="569913" lvl="1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การล้างบัญชีพักสินทรัพย์ของข้อมูลในอดีต บางรายการ </a:t>
            </a:r>
          </a:p>
          <a:p>
            <a:pPr marL="569913" lvl="1" indent="15875" algn="thaiDist">
              <a:spcBef>
                <a:spcPts val="0"/>
              </a:spcBef>
              <a:buNone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ไม่สามารถค้นหาเอกสารหรือหลักฐานได้ว่าจ่ายให้หน่วยใดครอบครอง </a:t>
            </a:r>
          </a:p>
          <a:p>
            <a:pPr marL="569913" lvl="1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i="1" dirty="0" smtClean="0">
                <a:latin typeface="TH SarabunPSK" pitchFamily="34" charset="-34"/>
                <a:cs typeface="TH SarabunPSK" pitchFamily="34" charset="-34"/>
              </a:rPr>
              <a:t>ฐานข้อมูลพัสดุฯ ในอดีตที่ใช้ราชการมานาน ไม่มีการเก็บบันทึก</a:t>
            </a:r>
          </a:p>
          <a:p>
            <a:pPr marL="569913" lvl="1" indent="15875" algn="thaiDist">
              <a:spcBef>
                <a:spcPts val="0"/>
              </a:spcBef>
              <a:buNone/>
            </a:pPr>
            <a:r>
              <a:rPr lang="th-TH" sz="2400" b="1" i="1" dirty="0" smtClean="0">
                <a:latin typeface="TH SarabunPSK" pitchFamily="34" charset="-34"/>
                <a:cs typeface="TH SarabunPSK" pitchFamily="34" charset="-34"/>
              </a:rPr>
              <a:t>    อย่างเป็นระบบ</a:t>
            </a:r>
          </a:p>
          <a:p>
            <a:pPr marL="569913" lvl="1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การเบิกจ่ายงบประมาณ ยังไม่เป็นไปตามเป้าหมายที่ </a:t>
            </a:r>
            <a:r>
              <a:rPr lang="th-TH" sz="2400" b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ทร.</a:t>
            </a:r>
            <a:r>
              <a:rPr lang="th-TH" sz="2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กำหนด</a:t>
            </a:r>
          </a:p>
          <a:p>
            <a:pPr marL="569913" lvl="1" indent="15875" algn="thaiDist">
              <a:spcBef>
                <a:spcPts val="0"/>
              </a:spcBef>
              <a:buFont typeface="Wingdings" pitchFamily="2" charset="2"/>
              <a:buChar char="Ø"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หน่วยเทคนิค ควรทำแบบสอบถามการควบคุมเพิ่มเติม</a:t>
            </a:r>
          </a:p>
          <a:p>
            <a:pPr marL="569913" lvl="1" indent="15875"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	</a:t>
            </a:r>
            <a:endParaRPr lang="en-US" sz="24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195486"/>
            <a:ext cx="7092279" cy="985742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แนวทางการขับเคลื่อนยุทธศาสตร์กองทัพเรือและนโยบาย</a:t>
            </a:r>
            <a:b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ผู้บัญชาการทหารเรือ (</a:t>
            </a:r>
            <a:r>
              <a:rPr lang="th-TH" sz="28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คยน.ทร.</a:t>
            </a:r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2800" b="1" i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" name="Picture 3" descr="D:\60 PMQA 20 ธค.59\ในปกหน้า-หลัง 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2643758"/>
            <a:ext cx="1512168" cy="2115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267744" y="1258763"/>
            <a:ext cx="655272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th-TH" sz="2800" b="1" i="1" u="sng" dirty="0" smtClean="0">
                <a:ln>
                  <a:prstDash val="solid"/>
                </a:ln>
                <a:solidFill>
                  <a:srgbClr val="C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วิสัยทัศน์ ทร.</a:t>
            </a:r>
          </a:p>
          <a:p>
            <a:pPr eaLnBrk="0" hangingPunct="0">
              <a:defRPr/>
            </a:pPr>
            <a:r>
              <a:rPr lang="th-TH" sz="2800" b="1" i="1" dirty="0" smtClean="0">
                <a:ln>
                  <a:prstDash val="solid"/>
                </a:ln>
                <a:solidFill>
                  <a:srgbClr val="0000FF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2800" b="1" i="1" dirty="0" smtClean="0">
                <a:ln>
                  <a:prstDash val="solid"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“เป็นหน่วยงานความมั่นคงทางทะเลที่มีบทบาทนำในภูมิภาค </a:t>
            </a:r>
          </a:p>
          <a:p>
            <a:pPr eaLnBrk="0" hangingPunct="0">
              <a:defRPr/>
            </a:pPr>
            <a:r>
              <a:rPr lang="th-TH" sz="2800" b="1" i="1" dirty="0" smtClean="0">
                <a:ln>
                  <a:prstDash val="solid"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และเป็นเลิศในการบริหารจัดการ ” ในปี ๒๕๖๗</a:t>
            </a:r>
            <a:endParaRPr lang="th-TH" sz="2800" b="1" i="1" dirty="0">
              <a:ln>
                <a:prstDash val="solid"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7449" y="342922"/>
            <a:ext cx="6179007" cy="572644"/>
          </a:xfrm>
        </p:spPr>
        <p:txBody>
          <a:bodyPr>
            <a:noAutofit/>
          </a:bodyPr>
          <a:lstStyle/>
          <a:p>
            <a:pPr algn="r"/>
            <a:r>
              <a:rPr lang="th-TH" sz="40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40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รายชื่อผู้เข้าร่วมสัมมนากลุ่มที่ ๔ </a:t>
            </a:r>
            <a:r>
              <a:rPr lang="en-US" sz="40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en-US" sz="4000" b="1" i="1" u="sng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</a:br>
            <a:endParaRPr lang="en-US" sz="4000" b="1" i="1" u="sng" dirty="0">
              <a:solidFill>
                <a:srgbClr val="1D3A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059582"/>
            <a:ext cx="3037923" cy="2088232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h-TH" sz="1900" b="1" i="1" u="sng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หน่วยและคณะทำงานฯ ภายใน </a:t>
            </a:r>
            <a:r>
              <a:rPr lang="th-TH" sz="1900" b="1" i="1" u="sng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endParaRPr lang="th-TH" sz="1900" b="1" i="1" u="sng" dirty="0" smtClean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None/>
            </a:pP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๑. </a:t>
            </a:r>
            <a:r>
              <a:rPr lang="th-TH" sz="1900" b="1" i="1" dirty="0" err="1" smtClean="0">
                <a:latin typeface="TH SarabunPSK" pitchFamily="34" charset="-34"/>
                <a:cs typeface="TH SarabunPSK" pitchFamily="34" charset="-34"/>
              </a:rPr>
              <a:t>น.อ.วร</a:t>
            </a: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กร  สุขมงคล (ประธาน)</a:t>
            </a:r>
            <a:r>
              <a:rPr lang="en-US" sz="1900" b="1" i="1" dirty="0" smtClean="0">
                <a:latin typeface="TH SarabunPSK" pitchFamily="34" charset="-34"/>
                <a:cs typeface="TH SarabunPSK" pitchFamily="34" charset="-34"/>
              </a:rPr>
              <a:t>	</a:t>
            </a:r>
            <a:endParaRPr lang="th-TH" sz="1900" b="1" i="1" dirty="0" smtClean="0"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None/>
            </a:pP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๒. </a:t>
            </a:r>
            <a:r>
              <a:rPr lang="th-TH" sz="1900" b="1" i="1" dirty="0" err="1" smtClean="0"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ภัทรเดช  </a:t>
            </a:r>
            <a:r>
              <a:rPr lang="th-TH" sz="1900" b="1" i="1" dirty="0" err="1" smtClean="0">
                <a:latin typeface="TH SarabunPSK" pitchFamily="34" charset="-34"/>
                <a:cs typeface="TH SarabunPSK" pitchFamily="34" charset="-34"/>
              </a:rPr>
              <a:t>ขันธ</a:t>
            </a: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หิรัญ</a:t>
            </a:r>
          </a:p>
          <a:p>
            <a:pPr marL="514350" indent="-514350">
              <a:buNone/>
            </a:pP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๓. </a:t>
            </a:r>
            <a:r>
              <a:rPr lang="th-TH" sz="1900" b="1" i="1" dirty="0" err="1" smtClean="0">
                <a:latin typeface="TH SarabunPSK" pitchFamily="34" charset="-34"/>
                <a:cs typeface="TH SarabunPSK" pitchFamily="34" charset="-34"/>
              </a:rPr>
              <a:t>น.ท.สราวุธ</a:t>
            </a: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  พันธุ์เอก 		</a:t>
            </a:r>
          </a:p>
          <a:p>
            <a:pPr marL="514350" indent="-514350">
              <a:buNone/>
            </a:pP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๔. </a:t>
            </a:r>
            <a:r>
              <a:rPr lang="th-TH" sz="1900" b="1" i="1" dirty="0" err="1" smtClean="0">
                <a:latin typeface="TH SarabunPSK" pitchFamily="34" charset="-34"/>
                <a:cs typeface="TH SarabunPSK" pitchFamily="34" charset="-34"/>
              </a:rPr>
              <a:t>น.ท.</a:t>
            </a: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อุทัย  กรรณแก้ว (เลขานุการ)</a:t>
            </a:r>
            <a:endParaRPr lang="en-US" sz="1900" b="1" i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๕. </a:t>
            </a:r>
            <a:r>
              <a:rPr lang="th-TH" sz="1900" b="1" i="1" dirty="0" err="1" smtClean="0">
                <a:latin typeface="TH SarabunPSK" pitchFamily="34" charset="-34"/>
                <a:cs typeface="TH SarabunPSK" pitchFamily="34" charset="-34"/>
              </a:rPr>
              <a:t>ร.อ.</a:t>
            </a:r>
            <a:r>
              <a:rPr lang="th-TH" sz="1900" b="1" i="1" dirty="0" smtClean="0">
                <a:latin typeface="TH SarabunPSK" pitchFamily="34" charset="-34"/>
                <a:cs typeface="TH SarabunPSK" pitchFamily="34" charset="-34"/>
              </a:rPr>
              <a:t>หญิง สุนิสา  กรวยทรัพย์ 	</a:t>
            </a:r>
            <a:endParaRPr lang="en-US" sz="1900" i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95936" y="3147814"/>
            <a:ext cx="4968552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sz="19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cs typeface="TH SarabunPSK" pitchFamily="34" charset="-34"/>
              </a:rPr>
              <a:t>หน่วยงานสายวิทยาการ </a:t>
            </a:r>
            <a:r>
              <a:rPr kumimoji="0" lang="th-TH" sz="19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kumimoji="0" lang="th-TH" sz="19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๑.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บุญสืบ  จัน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ทรวงษ์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 (ประธาน)</a:t>
            </a:r>
            <a:r>
              <a:rPr kumimoji="0" lang="en-US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	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๒.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ชาคริต  มานะจิตต์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๓.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น.อ.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พี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รพงษ์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  สมบัติวงศ์		๔.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น.อ.มนูญ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 ไชยยอด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๕.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น.อ.พิษณุ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  มงคลศิลป์		๖.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น.ท.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ประจักษ์  ช่วยพิทักษ์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๖.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น.ท.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พง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สกร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  ศรีทองคำ		๗.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น.ท.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บัณฑิต  </a:t>
            </a:r>
            <a:r>
              <a:rPr kumimoji="0" lang="th-TH" sz="19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กัณ</a:t>
            </a:r>
            <a:r>
              <a:rPr kumimoji="0" lang="th-TH" sz="19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H SarabunPSK" pitchFamily="34" charset="-34"/>
                <a:cs typeface="TH SarabunPSK" pitchFamily="34" charset="-34"/>
              </a:rPr>
              <a:t>ทะวงศ์</a:t>
            </a:r>
            <a:endParaRPr kumimoji="0" lang="en-US" sz="19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195486"/>
            <a:ext cx="7092279" cy="985742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แนวทางการขับเคลื่อนยุทธศาสตร์กองทัพเรือและนโยบาย</a:t>
            </a:r>
            <a:b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ผู้บัญชาการทหารเรือ (</a:t>
            </a:r>
            <a:r>
              <a:rPr lang="th-TH" sz="28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คยน.ทร.</a:t>
            </a:r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2800" b="1" i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427984" y="1779662"/>
            <a:ext cx="4700598" cy="580624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th-TH" sz="2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2567  TO  BE  </a:t>
            </a:r>
            <a:r>
              <a:rPr lang="en-US" altLang="th-TH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PROFESSIONAL NAVY </a:t>
            </a:r>
            <a:endParaRPr lang="th-TH" altLang="th-TH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สี่เหลี่ยมผืนผ้า 28"/>
          <p:cNvSpPr/>
          <p:nvPr/>
        </p:nvSpPr>
        <p:spPr>
          <a:xfrm>
            <a:off x="2051720" y="1215211"/>
            <a:ext cx="7092280" cy="492443"/>
          </a:xfrm>
          <a:prstGeom prst="rect">
            <a:avLst/>
          </a:prstGeom>
          <a:solidFill>
            <a:srgbClr val="FFCCFF"/>
          </a:solidFill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th-TH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“ กองทัพเรือที่มีการปฏิบัติงานอย่างมืออาชีพให้ได้ในปี  พ</a:t>
            </a:r>
            <a:r>
              <a:rPr lang="en-US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ศ.๒๕๖๗</a:t>
            </a:r>
            <a:r>
              <a:rPr lang="en-US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”</a:t>
            </a:r>
          </a:p>
        </p:txBody>
      </p:sp>
      <p:sp>
        <p:nvSpPr>
          <p:cNvPr id="9" name="ลูกศรขวาท้ายบาก 4"/>
          <p:cNvSpPr/>
          <p:nvPr/>
        </p:nvSpPr>
        <p:spPr>
          <a:xfrm rot="18894563">
            <a:off x="6992887" y="2439679"/>
            <a:ext cx="2301455" cy="1561107"/>
          </a:xfrm>
          <a:prstGeom prst="notchedRightArrow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483768" y="3795886"/>
            <a:ext cx="5072098" cy="513075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th-TH" sz="2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2559  TO  BE  STANDARD </a:t>
            </a:r>
            <a:r>
              <a:rPr lang="th-TH" altLang="th-TH" sz="2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endParaRPr lang="th-TH" altLang="th-TH" sz="2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สี่เหลี่ยมผืนผ้า 32"/>
          <p:cNvSpPr/>
          <p:nvPr/>
        </p:nvSpPr>
        <p:spPr>
          <a:xfrm>
            <a:off x="2123728" y="4371950"/>
            <a:ext cx="5256584" cy="492443"/>
          </a:xfrm>
          <a:prstGeom prst="rect">
            <a:avLst/>
          </a:prstGeom>
          <a:solidFill>
            <a:srgbClr val="99FF66"/>
          </a:solidFill>
        </p:spPr>
        <p:txBody>
          <a:bodyPr wrap="square">
            <a:spAutoFit/>
          </a:bodyPr>
          <a:lstStyle/>
          <a:p>
            <a:r>
              <a:rPr lang="th-TH" sz="26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ขั้นเตรียมการ และขั้นการปรับเข้าสู่มาตรฐาน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6108" y="1851670"/>
            <a:ext cx="139986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195486"/>
            <a:ext cx="7092279" cy="985742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แนวทางการขับเคลื่อนยุทธศาสตร์กองทัพเรือและนโยบาย</a:t>
            </a:r>
            <a:b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ผู้บัญชาการทหารเรือ (</a:t>
            </a:r>
            <a:r>
              <a:rPr lang="th-TH" sz="28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คยน.ทร.</a:t>
            </a:r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2800" b="1" i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สี่เหลี่ยมผืนผ้า 36"/>
          <p:cNvSpPr/>
          <p:nvPr/>
        </p:nvSpPr>
        <p:spPr>
          <a:xfrm>
            <a:off x="1709976" y="4371950"/>
            <a:ext cx="2646000" cy="503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1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ผลการประเมินขีดสมรรถนะ</a:t>
            </a:r>
            <a:r>
              <a:rPr lang="th-TH" sz="1600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</a:t>
            </a:r>
            <a:r>
              <a:rPr lang="en-US" sz="1600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(20)</a:t>
            </a:r>
            <a:endParaRPr lang="th-TH" sz="1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สี่เหลี่ยมผืนผ้า 10"/>
          <p:cNvSpPr/>
          <p:nvPr/>
        </p:nvSpPr>
        <p:spPr>
          <a:xfrm>
            <a:off x="1709976" y="2499742"/>
            <a:ext cx="2646000" cy="5040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ผลการตรวจสุขภาพ</a:t>
            </a:r>
            <a:r>
              <a:rPr lang="th-TH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ประจำปี</a:t>
            </a:r>
            <a:r>
              <a:rPr lang="en-US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(20)</a:t>
            </a:r>
            <a:endParaRPr lang="th-TH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สี่เหลี่ยมผืนผ้า 14"/>
          <p:cNvSpPr/>
          <p:nvPr/>
        </p:nvSpPr>
        <p:spPr>
          <a:xfrm>
            <a:off x="1709976" y="3868837"/>
            <a:ext cx="2646000" cy="503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</a:t>
            </a:r>
            <a:r>
              <a:rPr lang="th-TH" sz="2000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ประเมินทางจิต</a:t>
            </a:r>
            <a:r>
              <a:rPr lang="en-US" sz="2000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(20)</a:t>
            </a:r>
            <a:endParaRPr lang="th-TH" sz="20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สี่เหลี่ยมผืนผ้า 15"/>
          <p:cNvSpPr/>
          <p:nvPr/>
        </p:nvSpPr>
        <p:spPr>
          <a:xfrm>
            <a:off x="1709976" y="3435846"/>
            <a:ext cx="2646000" cy="4320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ผลการประเมินความ</a:t>
            </a:r>
            <a:r>
              <a:rPr lang="th-TH" sz="2000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ผาสุก</a:t>
            </a:r>
            <a:r>
              <a:rPr lang="en-US" sz="2000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(20)</a:t>
            </a:r>
            <a:endParaRPr lang="th-TH" sz="2000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สี่เหลี่ยมผืนผ้า 16"/>
          <p:cNvSpPr/>
          <p:nvPr/>
        </p:nvSpPr>
        <p:spPr>
          <a:xfrm>
            <a:off x="1709976" y="3003798"/>
            <a:ext cx="2646000" cy="4320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</a:t>
            </a:r>
            <a:r>
              <a:rPr lang="th-TH" sz="2000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ทดสอบสมรรถนะฯ </a:t>
            </a:r>
            <a:r>
              <a:rPr lang="en-US" sz="2000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(20)</a:t>
            </a:r>
            <a:endParaRPr lang="th-TH" sz="2000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สี่เหลี่ยมผืนผ้า 17"/>
          <p:cNvSpPr/>
          <p:nvPr/>
        </p:nvSpPr>
        <p:spPr>
          <a:xfrm>
            <a:off x="4489186" y="2499742"/>
            <a:ext cx="2171046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</a:t>
            </a:r>
            <a:r>
              <a:rPr lang="th-TH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 </a:t>
            </a:r>
            <a:r>
              <a:rPr lang="en-US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KM</a:t>
            </a:r>
            <a:r>
              <a:rPr lang="en-US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(50)</a:t>
            </a:r>
            <a:endParaRPr lang="th-TH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สี่เหลี่ยมผืนผ้า 18"/>
          <p:cNvSpPr/>
          <p:nvPr/>
        </p:nvSpPr>
        <p:spPr>
          <a:xfrm>
            <a:off x="6876256" y="2571750"/>
            <a:ext cx="2028764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ผลการประเมิน </a:t>
            </a:r>
            <a:r>
              <a:rPr lang="en-US" b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PMQA</a:t>
            </a:r>
            <a:r>
              <a:rPr lang="en-US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(100)</a:t>
            </a:r>
            <a:endParaRPr lang="th-TH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8755" y="1203598"/>
            <a:ext cx="1013125" cy="73158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7" y="1203598"/>
            <a:ext cx="1080120" cy="78936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8396" y="1203598"/>
            <a:ext cx="941756" cy="68824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สี่เหลี่ยมผืนผ้า 16"/>
          <p:cNvSpPr/>
          <p:nvPr/>
        </p:nvSpPr>
        <p:spPr>
          <a:xfrm>
            <a:off x="2051720" y="1995686"/>
            <a:ext cx="2088232" cy="44013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Personnel</a:t>
            </a:r>
            <a:endParaRPr lang="th-TH" sz="2400" b="1" dirty="0">
              <a:solidFill>
                <a:srgbClr val="FFFF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490036" y="1995686"/>
            <a:ext cx="2098188" cy="41751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Knowledge </a:t>
            </a:r>
            <a:endParaRPr lang="th-TH" sz="2800" b="1" dirty="0">
              <a:solidFill>
                <a:srgbClr val="FFFF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6863716" y="2067694"/>
            <a:ext cx="2028764" cy="41751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Management</a:t>
            </a:r>
            <a:endParaRPr lang="th-TH" sz="2800" b="1" dirty="0">
              <a:solidFill>
                <a:srgbClr val="FFFF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วงรี 1"/>
          <p:cNvSpPr/>
          <p:nvPr/>
        </p:nvSpPr>
        <p:spPr>
          <a:xfrm>
            <a:off x="4572000" y="3939902"/>
            <a:ext cx="4294210" cy="8604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TOTAL SCORE  250</a:t>
            </a:r>
            <a:endParaRPr lang="th-TH" sz="2600" b="1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1" name="สี่เหลี่ยมผืนผ้า 22"/>
          <p:cNvSpPr/>
          <p:nvPr/>
        </p:nvSpPr>
        <p:spPr>
          <a:xfrm>
            <a:off x="4793724" y="3363838"/>
            <a:ext cx="3810724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0000">
                        <a:shade val="20000"/>
                        <a:satMod val="245000"/>
                      </a:srgbClr>
                    </a:gs>
                    <a:gs pos="43000">
                      <a:srgbClr val="000000">
                        <a:satMod val="255000"/>
                      </a:srgbClr>
                    </a:gs>
                    <a:gs pos="48000">
                      <a:srgbClr val="000000">
                        <a:shade val="85000"/>
                        <a:satMod val="255000"/>
                      </a:srgbClr>
                    </a:gs>
                    <a:gs pos="100000">
                      <a:srgbClr val="000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H SarabunPSK" pitchFamily="34" charset="-34"/>
                <a:cs typeface="TH SarabunPSK" pitchFamily="34" charset="-34"/>
              </a:rPr>
              <a:t>PKM - ASSESSMENT</a:t>
            </a:r>
            <a:endParaRPr lang="th-TH" sz="3000" b="1" cap="all" dirty="0">
              <a:ln w="9000" cmpd="sng">
                <a:solidFill>
                  <a:srgbClr val="000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000000">
                      <a:shade val="20000"/>
                      <a:satMod val="245000"/>
                    </a:srgbClr>
                  </a:gs>
                  <a:gs pos="43000">
                    <a:srgbClr val="000000">
                      <a:satMod val="255000"/>
                    </a:srgbClr>
                  </a:gs>
                  <a:gs pos="48000">
                    <a:srgbClr val="000000">
                      <a:shade val="85000"/>
                      <a:satMod val="255000"/>
                    </a:srgbClr>
                  </a:gs>
                  <a:gs pos="100000">
                    <a:srgbClr val="000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195486"/>
            <a:ext cx="7092279" cy="985742"/>
          </a:xfrm>
          <a:solidFill>
            <a:srgbClr val="0000FF"/>
          </a:solidFill>
        </p:spPr>
        <p:txBody>
          <a:bodyPr>
            <a:noAutofit/>
          </a:bodyPr>
          <a:lstStyle/>
          <a:p>
            <a:pPr algn="ctr"/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แนวทางการขับเคลื่อนยุทธศาสตร์กองทัพเรือและนโยบาย</a:t>
            </a:r>
            <a:b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ผู้บัญชาการทหารเรือ (</a:t>
            </a:r>
            <a:r>
              <a:rPr lang="th-TH" sz="28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คยน.ทร.</a:t>
            </a:r>
            <a:r>
              <a:rPr lang="th-TH" sz="2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2800" b="1" i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11760" y="1563638"/>
            <a:ext cx="6566315" cy="2880320"/>
          </a:xfrm>
        </p:spPr>
        <p:txBody>
          <a:bodyPr>
            <a:noAutofit/>
          </a:bodyPr>
          <a:lstStyle/>
          <a:p>
            <a:pPr algn="thaiDist"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ปัญหาด้านการทดสอบสมรรถภาพทางกายกำลังพล (</a:t>
            </a:r>
            <a:r>
              <a:rPr lang="en-US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P)</a:t>
            </a:r>
            <a:endParaRPr lang="th-TH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>
              <a:buNone/>
            </a:pP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    กำลังพล</a:t>
            </a:r>
            <a:r>
              <a:rPr lang="th-TH" b="1" i="1" u="sng" dirty="0" smtClean="0">
                <a:latin typeface="TH SarabunPSK" pitchFamily="34" charset="-34"/>
                <a:cs typeface="TH SarabunPSK" pitchFamily="34" charset="-34"/>
              </a:rPr>
              <a:t>ขาดการให้ความร่วมมือ </a:t>
            </a: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ในการเข้าทดสอบฯ </a:t>
            </a:r>
          </a:p>
          <a:p>
            <a:pPr algn="thaiDist">
              <a:buNone/>
            </a:pP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    หรือการเข้าประเมินในระบบ </a:t>
            </a:r>
            <a:r>
              <a:rPr lang="en-US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HR.</a:t>
            </a:r>
          </a:p>
          <a:p>
            <a:pPr algn="thaiDist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แก้ไข ... ออกมาตรการเข้มงวด เช่น เขียนรายงาน/ชี้แจง</a:t>
            </a:r>
          </a:p>
          <a:p>
            <a:pPr algn="thaiDist">
              <a:buNone/>
            </a:pPr>
            <a:r>
              <a:rPr lang="th-TH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 งดบำเหน็จ/สร้างแรงจูงใจ</a:t>
            </a:r>
            <a:endParaRPr lang="en-US" b="1" i="1" dirty="0" smtClean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>
              <a:buNone/>
            </a:pPr>
            <a:endParaRPr lang="en-US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296057"/>
            <a:ext cx="7940659" cy="763525"/>
          </a:xfrm>
        </p:spPr>
        <p:txBody>
          <a:bodyPr>
            <a:normAutofit/>
          </a:bodyPr>
          <a:lstStyle/>
          <a:p>
            <a:pPr algn="ctr"/>
            <a:r>
              <a:rPr lang="th-TH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ข้อคิดเห็นและข้อเสนอแนะ</a:t>
            </a:r>
            <a:r>
              <a:rPr lang="th-TH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จากหน่วยในสายวิทยาการ </a:t>
            </a:r>
            <a:r>
              <a:rPr lang="th-TH" b="1" i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b="1" i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500298" y="1285866"/>
            <a:ext cx="4040188" cy="675065"/>
          </a:xfrm>
        </p:spPr>
        <p:txBody>
          <a:bodyPr>
            <a:noAutofit/>
          </a:bodyPr>
          <a:lstStyle/>
          <a:p>
            <a:r>
              <a:rPr lang="th-TH" sz="3600" dirty="0" smtClean="0">
                <a:solidFill>
                  <a:schemeClr val="bg1"/>
                </a:solidFill>
              </a:rPr>
              <a:t>หน่วยงาน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71802" y="1906592"/>
            <a:ext cx="4892377" cy="2969414"/>
          </a:xfrm>
        </p:spPr>
        <p:txBody>
          <a:bodyPr>
            <a:noAutofit/>
          </a:bodyPr>
          <a:lstStyle/>
          <a:p>
            <a:pPr algn="thaiDist"/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กบ.ทร.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กฐท.กบ.ทร.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algn="thaiDist"/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สสท.ทร.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กซร.สสท.ทร.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 </a:t>
            </a:r>
          </a:p>
          <a:p>
            <a:pPr algn="thaiDist"/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กบร.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สนบ.กบร.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กร.) </a:t>
            </a:r>
          </a:p>
          <a:p>
            <a:pPr algn="thaiDist"/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ฐท.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สส.(</a:t>
            </a:r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กชธ.ฐท.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สส.)</a:t>
            </a:r>
          </a:p>
          <a:p>
            <a:pPr algn="thaiDist"/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ฐท.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สส.(กรม </a:t>
            </a:r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กสพ.ฐท.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สส.)</a:t>
            </a:r>
            <a:endParaRPr lang="en-US" sz="2000" b="1" i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พร.(กอง.สน.พร.) </a:t>
            </a:r>
          </a:p>
          <a:p>
            <a:pPr algn="thaiDist"/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สก.ทร.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(กอง สน.</a:t>
            </a:r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สก.ทร.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 </a:t>
            </a:r>
          </a:p>
          <a:p>
            <a:pPr algn="thaiDist"/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ยศ.ทร.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(กอง สน.</a:t>
            </a:r>
            <a:r>
              <a:rPr lang="th-TH" sz="2000" b="1" i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ยศ.ทร.</a:t>
            </a:r>
            <a:r>
              <a:rPr lang="th-TH" sz="20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2000" b="1" i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241" name="Picture 1" descr="C:\Users\Admin\Downloads\รูปสมอ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7" y="1714494"/>
            <a:ext cx="1292724" cy="2585448"/>
          </a:xfrm>
          <a:prstGeom prst="rect">
            <a:avLst/>
          </a:prstGeom>
          <a:noFill/>
        </p:spPr>
      </p:pic>
      <p:pic>
        <p:nvPicPr>
          <p:cNvPr id="11" name="Picture 1" descr="C:\Users\Sunisa\Desktop\p1R copy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564" y="2357436"/>
            <a:ext cx="1743982" cy="17439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214296"/>
            <a:ext cx="7092280" cy="98930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ข้อคิดเห็นและข้อเสนอแนะ</a:t>
            </a:r>
            <a:b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จากหน่วยในสายวิทยาการ </a:t>
            </a:r>
            <a:r>
              <a:rPr lang="th-TH" sz="3000" b="1" i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3000" b="1" i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3109" y="1220929"/>
            <a:ext cx="7000891" cy="3511061"/>
          </a:xfrm>
        </p:spPr>
        <p:txBody>
          <a:bodyPr>
            <a:noAutofit/>
          </a:bodyPr>
          <a:lstStyle/>
          <a:p>
            <a:pPr algn="thaiDist">
              <a:spcBef>
                <a:spcPts val="0"/>
              </a:spcBef>
              <a:buNone/>
            </a:pP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๑. 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กบ.ทร.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กฐท.กบ.ทร.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- กำหนด</a:t>
            </a:r>
            <a:r>
              <a:rPr lang="th-TH" sz="24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แนวการปฏิบัติการสร้างพัสดุสาย </a:t>
            </a: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ชย. แต่ละขั้นตอนให้ชัดเจน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แล้วเสนอ </a:t>
            </a:r>
            <a:r>
              <a:rPr lang="th-TH" sz="2400" b="1" i="1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ทร.</a:t>
            </a: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เพื่อขออนุมัติเป็นแนวทางปฏิบัติของ </a:t>
            </a:r>
            <a:r>
              <a:rPr lang="th-TH" sz="2400" b="1" i="1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นขต.ทร.</a:t>
            </a: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(ถูกต้อง)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- </a:t>
            </a:r>
            <a:r>
              <a:rPr lang="th-TH" sz="24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เร่งรัดการจัดทำแบบ </a:t>
            </a: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ประมาณการ ให้แล้วเสร็จก่อนสิ้นปีงบประมาณ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(รวดเร็ว)  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๒.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สสท.ทร.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กซร.สสท.ทร.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) </a:t>
            </a: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en-US" sz="22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214296"/>
            <a:ext cx="7092280" cy="98930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ข้อคิดเห็นและข้อเสนอแนะ</a:t>
            </a:r>
            <a:b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จากหน่วยในสายวิทยาการ </a:t>
            </a:r>
            <a:r>
              <a:rPr lang="th-TH" sz="3000" b="1" i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3000" b="1" i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2281425" y="1364945"/>
            <a:ext cx="6648293" cy="3511061"/>
          </a:xfrm>
        </p:spPr>
        <p:txBody>
          <a:bodyPr>
            <a:noAutofit/>
          </a:bodyPr>
          <a:lstStyle/>
          <a:p>
            <a:pPr algn="thaiDist">
              <a:spcBef>
                <a:spcPts val="0"/>
              </a:spcBef>
              <a:buNone/>
            </a:pP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๓.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กบร.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สนบ.กบร.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กร.) 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- การขออนุมัติแต่งตั้ง </a:t>
            </a:r>
            <a:r>
              <a:rPr lang="th-TH" sz="2400" b="1" i="1" u="sng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คกก.</a:t>
            </a:r>
            <a:r>
              <a:rPr lang="th-TH" sz="2400" b="1" i="1" u="sng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กำหนดราคากลาง </a:t>
            </a: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ต้องให้ กร.(</a:t>
            </a:r>
            <a:r>
              <a:rPr lang="th-TH" sz="2400" b="1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นขต.ทร.</a:t>
            </a: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 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 เป็นหน่วยอนุมัติแต่งตั้ง ฯ จึง</a:t>
            </a:r>
            <a:r>
              <a:rPr lang="th-TH" sz="24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เกิดความล่าช้า</a:t>
            </a: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ในการดำเนินการจัดหาพัสดุ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 สาย ชย.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- ขาดแคลนเครื่องทุ่นแรง เช่น รถตัดหญ้าแบบแขนยื่น</a:t>
            </a: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๔.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ฐท.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สส.(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กชธ.ฐท.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สส.)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	</a:t>
            </a:r>
          </a:p>
          <a:p>
            <a:pPr algn="thaiDist">
              <a:spcBef>
                <a:spcPts val="0"/>
              </a:spcBef>
              <a:buNone/>
            </a:pPr>
            <a:endParaRPr lang="en-US" sz="22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214296"/>
            <a:ext cx="7092280" cy="98930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ข้อคิดเห็นและข้อเสนอแนะ</a:t>
            </a:r>
            <a:b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จากหน่วยในสายวิทยาการ </a:t>
            </a:r>
            <a:r>
              <a:rPr lang="th-TH" sz="3000" b="1" i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3000" b="1" i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Content Placeholder 4"/>
          <p:cNvSpPr>
            <a:spLocks noGrp="1"/>
          </p:cNvSpPr>
          <p:nvPr>
            <p:ph idx="1"/>
          </p:nvPr>
        </p:nvSpPr>
        <p:spPr>
          <a:xfrm>
            <a:off x="2172179" y="1220929"/>
            <a:ext cx="6648293" cy="3511061"/>
          </a:xfrm>
        </p:spPr>
        <p:txBody>
          <a:bodyPr>
            <a:noAutofit/>
          </a:bodyPr>
          <a:lstStyle/>
          <a:p>
            <a:pPr algn="thaiDist">
              <a:spcBef>
                <a:spcPts val="0"/>
              </a:spcBef>
              <a:buNone/>
            </a:pP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๕.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ฐท.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สส.(กรม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กสพ.ฐท.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สส.)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	-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จนท.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ขาดความรู้และความเข้าใจใน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พรบ.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จัดซื้อจ้างและการบริหารพัสดุ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    พ.ศ. ๒๕๖๐ ในช่วงต้นปี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งป.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ส่งผลให้การจัดซื้อพัสดุสาย ชย. มี</a:t>
            </a: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	   ความล่าช้า</a:t>
            </a: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๖. พร.(กอง.สน.พร.) </a:t>
            </a:r>
          </a:p>
          <a:p>
            <a:pPr algn="thaiDist">
              <a:spcBef>
                <a:spcPts val="0"/>
              </a:spcBef>
              <a:buNone/>
            </a:pPr>
            <a:endParaRPr lang="en-US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en-US" sz="22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214296"/>
            <a:ext cx="7092280" cy="989302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ข้อคิดเห็นและข้อเสนอแนะ</a:t>
            </a:r>
            <a:b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จากหน่วยในสายวิทยาการ </a:t>
            </a:r>
            <a:r>
              <a:rPr lang="th-TH" sz="3000" b="1" i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3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3000" b="1" i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2281425" y="1044700"/>
            <a:ext cx="6648293" cy="3884504"/>
          </a:xfrm>
        </p:spPr>
        <p:txBody>
          <a:bodyPr>
            <a:noAutofit/>
          </a:bodyPr>
          <a:lstStyle/>
          <a:p>
            <a:pPr algn="thaiDist">
              <a:spcBef>
                <a:spcPts val="0"/>
              </a:spcBef>
              <a:buNone/>
            </a:pP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๗. 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สก.ทร.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(กอง สน.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สก.ทร.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) </a:t>
            </a:r>
          </a:p>
          <a:p>
            <a:pPr algn="thaiDist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	- ขอให้มีการจัดบรรยายพิเศษ ด้านเทคนิค (สาย ชย.) และการจัดทำ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KM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   เพื่อพัฒนาด้านความรู้ของบุคลากรที่ทำงานของหน่วย</a:t>
            </a:r>
          </a:p>
          <a:p>
            <a:pPr algn="thaiDist"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๘.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ยศ.ทร.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(กอง สน.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ยศ.ทร.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algn="thaiDist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	- งานซ่อมระบบสาธารณูปโภค (ไฟฟ้า/ประปา/</a:t>
            </a:r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แอร์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) (</a:t>
            </a:r>
            <a:r>
              <a:rPr lang="th-TH" sz="24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ฉุกเฉิน/เร่งด่วน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algn="thaiDist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    มีข้อจำกัดด้านงบประมาณ</a:t>
            </a:r>
            <a:endParaRPr lang="en-US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thaiDist">
              <a:spcBef>
                <a:spcPts val="0"/>
              </a:spcBef>
              <a:buNone/>
            </a:pPr>
            <a:endParaRPr lang="en-US" sz="22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7356" y="1347614"/>
            <a:ext cx="60722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800" b="1" i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จบการบรรยาย</a:t>
            </a:r>
            <a:endParaRPr lang="th-TH" sz="8800" b="1" i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9217" name="Picture 1" descr="C:\Users\Admin\Downloads\คำถาม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003798"/>
            <a:ext cx="2552700" cy="179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59832" y="486938"/>
            <a:ext cx="5499876" cy="572644"/>
          </a:xfrm>
        </p:spPr>
        <p:txBody>
          <a:bodyPr>
            <a:noAutofit/>
          </a:bodyPr>
          <a:lstStyle/>
          <a:p>
            <a:pPr algn="r"/>
            <a:r>
              <a:rPr lang="th-TH" sz="40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ขอบเขตการแถลงผล</a:t>
            </a:r>
            <a:endParaRPr lang="en-US" sz="4000" b="1" i="1" u="sng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55776" y="1275606"/>
            <a:ext cx="6192688" cy="345638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26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00" b="1" kern="100" spc="80" dirty="0" smtClean="0">
                <a:latin typeface="TH SarabunPSK" pitchFamily="34" charset="-34"/>
                <a:cs typeface="TH SarabunPSK" pitchFamily="34" charset="-34"/>
              </a:rPr>
              <a:t>แนวทางการดำเนินการพัฒนาคุณภาพการบริหารจัดการ</a:t>
            </a:r>
          </a:p>
          <a:p>
            <a:pPr>
              <a:buNone/>
            </a:pPr>
            <a:r>
              <a:rPr lang="th-TH" sz="2600" b="1" kern="100" spc="80" dirty="0" smtClean="0">
                <a:latin typeface="TH SarabunPSK" pitchFamily="34" charset="-34"/>
                <a:cs typeface="TH SarabunPSK" pitchFamily="34" charset="-34"/>
              </a:rPr>
              <a:t>     ภาครัฐ (</a:t>
            </a:r>
            <a:r>
              <a:rPr lang="en-US" sz="2600" b="1" kern="100" spc="80" dirty="0" smtClean="0">
                <a:latin typeface="TH SarabunPSK" pitchFamily="34" charset="-34"/>
                <a:cs typeface="TH SarabunPSK" pitchFamily="34" charset="-34"/>
              </a:rPr>
              <a:t>PMQA</a:t>
            </a:r>
            <a:r>
              <a:rPr lang="th-TH" sz="2600" b="1" kern="100" spc="80" dirty="0" smtClean="0">
                <a:latin typeface="TH SarabunPSK" pitchFamily="34" charset="-34"/>
                <a:cs typeface="TH SarabunPSK" pitchFamily="34" charset="-34"/>
              </a:rPr>
              <a:t>)</a:t>
            </a:r>
            <a:endParaRPr lang="en-US" sz="2600" b="1" kern="100" spc="80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600" b="1" i="1" kern="100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แนวทางการจัดการความรู้ (</a:t>
            </a:r>
            <a:r>
              <a:rPr lang="en-US" sz="2600" b="1" i="1" kern="100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KM</a:t>
            </a:r>
            <a:r>
              <a:rPr lang="th-TH" sz="2600" b="1" i="1" kern="100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r>
              <a:rPr lang="th-TH" sz="2600" b="1" i="1" kern="100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2600" b="1" i="1" kern="100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ระดับดีเลิศปีที่ ๓</a:t>
            </a:r>
            <a:endParaRPr lang="en-US" sz="2600" b="1" i="1" kern="100" dirty="0" smtClean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600" b="1" kern="100" dirty="0" smtClean="0">
                <a:latin typeface="TH SarabunPSK" pitchFamily="34" charset="-34"/>
                <a:cs typeface="TH SarabunPSK" pitchFamily="34" charset="-34"/>
              </a:rPr>
              <a:t>แนวทางการดำเนินการควบคุมภายใน </a:t>
            </a:r>
            <a:r>
              <a:rPr lang="th-TH" sz="2600" b="1" kern="100" dirty="0" err="1" smtClean="0"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2600" b="1" kern="100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th-TH" sz="2600" b="1" i="1" kern="100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แนวทางการขับเคลื่อนยุทธศาสตร์กองทัพเรือและนโยบาย</a:t>
            </a:r>
          </a:p>
          <a:p>
            <a:pPr>
              <a:buNone/>
            </a:pPr>
            <a:r>
              <a:rPr lang="th-TH" sz="2600" b="1" i="1" kern="100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ผู้บัญชาการทหารเรือ (</a:t>
            </a:r>
            <a:r>
              <a:rPr lang="th-TH" sz="2600" b="1" i="1" kern="100" dirty="0" err="1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คยน.ทร.</a:t>
            </a:r>
            <a:r>
              <a:rPr lang="th-TH" sz="2600" b="1" i="1" kern="100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2600" b="1" i="1" kern="100" dirty="0" smtClean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sz="2600" b="1" i="1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ข้อคิดเห็นและข้อเสนอแนะจากหน่วยในสายวิทยาการ </a:t>
            </a:r>
            <a:r>
              <a:rPr lang="th-TH" sz="2600" b="1" i="1" kern="100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2600" b="1" i="1" kern="100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00" b="1" kern="100" dirty="0" smtClean="0">
                <a:latin typeface="TH SarabunPSK" pitchFamily="34" charset="-34"/>
                <a:cs typeface="TH SarabunPSK" pitchFamily="34" charset="-34"/>
              </a:rPr>
              <a:t>	</a:t>
            </a:r>
            <a:endParaRPr lang="en-US" sz="2600" kern="1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216024"/>
            <a:ext cx="7092280" cy="9875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แนวทางการดำเนินการพัฒนาคุณภาพ</a:t>
            </a:r>
            <a:b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การบริหารจัดการภาครัฐ (</a:t>
            </a:r>
            <a:r>
              <a:rPr lang="en-US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PMQA</a:t>
            </a: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)</a:t>
            </a:r>
            <a:endParaRPr lang="en-US" sz="3000" b="1" i="1" u="sng" spc="8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417499"/>
            <a:ext cx="5967955" cy="3530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ตัวยึดเนื้อหา 5"/>
          <p:cNvSpPr>
            <a:spLocks noGrp="1"/>
          </p:cNvSpPr>
          <p:nvPr>
            <p:ph idx="1"/>
          </p:nvPr>
        </p:nvSpPr>
        <p:spPr>
          <a:xfrm>
            <a:off x="683568" y="4083918"/>
            <a:ext cx="2736304" cy="576064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th-TH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องค์ประกอบของ </a:t>
            </a:r>
            <a:r>
              <a:rPr lang="en-US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PMQA</a:t>
            </a:r>
            <a:endParaRPr lang="th-TH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195736" y="1529457"/>
            <a:ext cx="6563072" cy="3130525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TH SarabunPSK" pitchFamily="34" charset="-34"/>
                <a:cs typeface="TH SarabunPSK" pitchFamily="34" charset="-34"/>
              </a:rPr>
              <a:t>ISO 9000 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en-US" sz="2000" b="1" dirty="0">
                <a:latin typeface="TH SarabunPSK" pitchFamily="34" charset="-34"/>
                <a:cs typeface="TH SarabunPSK" pitchFamily="34" charset="-34"/>
              </a:rPr>
              <a:t>PMQA 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ทั้งคู่เป็นกรอบของระบบคุณภาพ</a:t>
            </a:r>
          </a:p>
          <a:p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ISO 9000 </a:t>
            </a:r>
            <a:endParaRPr lang="th-TH" sz="2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lvl="1"/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องค์กร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จะได้รับการรับรองเมื่อปฏิบัติตามเกณฑ์มาตรฐาน </a:t>
            </a: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ได้รับการตรวจประเมิน</a:t>
            </a:r>
          </a:p>
          <a:p>
            <a:pPr lvl="1"/>
            <a:r>
              <a:rPr lang="th-TH" sz="2000" b="1" i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เกณฑ์กำหนดให้องค์กรต้อง</a:t>
            </a:r>
            <a:r>
              <a:rPr lang="th-TH" sz="2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มี ..... / </a:t>
            </a:r>
            <a:r>
              <a:rPr lang="th-TH" sz="2000" b="1" i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ต้อง</a:t>
            </a:r>
            <a:r>
              <a:rPr lang="th-TH" sz="2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ทำ .....</a:t>
            </a:r>
            <a:endParaRPr lang="en-US" sz="2000" b="1" i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24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PMQA</a:t>
            </a:r>
            <a:r>
              <a:rPr lang="en-US" sz="2400" b="1" u="sng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lvl="1"/>
            <a:r>
              <a:rPr lang="th-TH" sz="2000" b="1" dirty="0">
                <a:latin typeface="TH SarabunPSK" pitchFamily="34" charset="-34"/>
                <a:cs typeface="TH SarabunPSK" pitchFamily="34" charset="-34"/>
              </a:rPr>
              <a:t>เป็นรางวัลสำหรับองค์กรที่มีการบริหารจัดการที่เป็นเลิศ</a:t>
            </a:r>
          </a:p>
          <a:p>
            <a:pPr lvl="1"/>
            <a:r>
              <a:rPr lang="th-TH" sz="2000" b="1" i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เกณฑ์ไม่กำหนดว่าองค์กรต้องทำอะไรบ้าง แต่จะถามนำว่าองค์กรทำอย่างไร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051720" y="216024"/>
            <a:ext cx="7092280" cy="9875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000" b="1" i="1" u="sng" strike="noStrike" kern="1200" cap="none" spc="8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แนวทางการดำเนินการพัฒนาคุณภาพ</a:t>
            </a:r>
            <a:br>
              <a:rPr kumimoji="0" lang="th-TH" sz="3000" b="1" i="1" u="sng" strike="noStrike" kern="1200" cap="none" spc="8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</a:br>
            <a:r>
              <a:rPr kumimoji="0" lang="th-TH" sz="3000" b="1" i="1" u="sng" strike="noStrike" kern="1200" cap="none" spc="8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การบริหารจัดการภาครัฐ (</a:t>
            </a:r>
            <a:r>
              <a:rPr kumimoji="0" lang="en-US" sz="3000" b="1" i="1" u="sng" strike="noStrike" kern="1200" cap="none" spc="8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PMQA</a:t>
            </a:r>
            <a:r>
              <a:rPr kumimoji="0" lang="th-TH" sz="3000" b="1" i="1" u="sng" strike="noStrike" kern="1200" cap="none" spc="8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itchFamily="34" charset="-34"/>
                <a:ea typeface="+mj-ea"/>
                <a:cs typeface="TH SarabunPSK" pitchFamily="34" charset="-34"/>
              </a:rPr>
              <a:t>)</a:t>
            </a:r>
            <a:endParaRPr kumimoji="0" lang="en-US" sz="3000" b="1" i="1" u="sng" strike="noStrike" kern="1200" cap="none" spc="8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itchFamily="34" charset="-34"/>
              <a:ea typeface="+mj-ea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3" descr="File:PDCA Cycle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35646"/>
            <a:ext cx="3672408" cy="2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Callout 2 2"/>
          <p:cNvSpPr/>
          <p:nvPr/>
        </p:nvSpPr>
        <p:spPr>
          <a:xfrm>
            <a:off x="6732240" y="1491630"/>
            <a:ext cx="2376264" cy="14401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0057"/>
              <a:gd name="adj6" fmla="val -4270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ปฏิบัติงานตามแผน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เก็บข้อมูลระหว่างปฏิบัติงาน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ปฏิบัติงานตามมาตรฐาน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มาตรฐานกำหนดจากความต้องการผู้รับบริการ</a:t>
            </a:r>
          </a:p>
        </p:txBody>
      </p:sp>
      <p:sp>
        <p:nvSpPr>
          <p:cNvPr id="10" name="Line Callout 2 10"/>
          <p:cNvSpPr/>
          <p:nvPr/>
        </p:nvSpPr>
        <p:spPr>
          <a:xfrm>
            <a:off x="2051720" y="1563638"/>
            <a:ext cx="2088232" cy="1077218"/>
          </a:xfrm>
          <a:prstGeom prst="borderCallout2">
            <a:avLst>
              <a:gd name="adj1" fmla="val 25487"/>
              <a:gd name="adj2" fmla="val 108641"/>
              <a:gd name="adj3" fmla="val 25487"/>
              <a:gd name="adj4" fmla="val 126081"/>
              <a:gd name="adj5" fmla="val 84343"/>
              <a:gd name="adj6" fmla="val 1515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มีแผนปฏิบัติงาน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มีเป้าหมายชัดเจน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เป้าหมายสอดคล้องกับ</a:t>
            </a:r>
            <a:b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ความท้าทาย</a:t>
            </a:r>
          </a:p>
        </p:txBody>
      </p:sp>
      <p:sp>
        <p:nvSpPr>
          <p:cNvPr id="11" name="Line Callout 2 11"/>
          <p:cNvSpPr/>
          <p:nvPr/>
        </p:nvSpPr>
        <p:spPr>
          <a:xfrm>
            <a:off x="2267744" y="4363239"/>
            <a:ext cx="2520280" cy="584775"/>
          </a:xfrm>
          <a:prstGeom prst="borderCallout2">
            <a:avLst>
              <a:gd name="adj1" fmla="val -14261"/>
              <a:gd name="adj2" fmla="val 12815"/>
              <a:gd name="adj3" fmla="val -50414"/>
              <a:gd name="adj4" fmla="val 24307"/>
              <a:gd name="adj5" fmla="val -96120"/>
              <a:gd name="adj6" fmla="val 7063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th-TH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ปรับแผนให้เป็นไป</a:t>
            </a: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ตาเป้าหมาย</a:t>
            </a:r>
            <a:endParaRPr lang="th-TH" b="1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6444208" y="3579862"/>
            <a:ext cx="255577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ตรวจสอบการทำงานว่าเป็นไปตามเป้าหมาย/มาตรฐาน หรือไม่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ทบทวนมาตรฐานการปฏิบัติงาน</a:t>
            </a:r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051720" y="216024"/>
            <a:ext cx="7092280" cy="9875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แนวทางการดำเนินการพัฒนาคุณภาพ</a:t>
            </a:r>
            <a:b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การบริหารจัดการภาครัฐ (</a:t>
            </a:r>
            <a:r>
              <a:rPr lang="en-US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PMQA</a:t>
            </a: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)</a:t>
            </a:r>
            <a:endParaRPr lang="en-US" sz="3000" b="1" i="1" u="sng" spc="8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971600" y="195486"/>
            <a:ext cx="6192688" cy="30963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428750" lvl="2" indent="-5143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900113" algn="l"/>
              </a:tabLst>
            </a:pPr>
            <a:endParaRPr lang="th-TH" sz="2600" b="1" dirty="0">
              <a:solidFill>
                <a:srgbClr val="00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514350" indent="-5143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900113" algn="l"/>
              </a:tabLst>
            </a:pPr>
            <a:endParaRPr lang="th-TH" sz="2600" b="1" dirty="0" smtClean="0">
              <a:solidFill>
                <a:srgbClr val="F79646">
                  <a:lumMod val="50000"/>
                </a:srgb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</a:pPr>
            <a:endParaRPr lang="en-US" sz="2600" b="1" dirty="0">
              <a:solidFill>
                <a:srgbClr val="00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514350" indent="-5143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h-TH" sz="2600" b="1" dirty="0">
              <a:solidFill>
                <a:srgbClr val="00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514350" indent="-5143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h-TH" sz="2600" b="1" dirty="0">
              <a:solidFill>
                <a:srgbClr val="00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h-TH" sz="2600" b="1" dirty="0">
              <a:solidFill>
                <a:srgbClr val="00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2267744" y="1491630"/>
            <a:ext cx="6336704" cy="2664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หน่วยมี</a:t>
            </a:r>
            <a:r>
              <a:rPr lang="th-TH" sz="2400" b="1" i="1" u="sng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ขั้นตอน (</a:t>
            </a:r>
            <a:r>
              <a:rPr lang="en-US" sz="2400" b="1" i="1" u="sng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Work Flow</a:t>
            </a:r>
            <a:r>
              <a:rPr lang="th-TH" sz="2400" b="1" i="1" u="sng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 คู่มือ (</a:t>
            </a:r>
            <a:r>
              <a:rPr lang="en-US" sz="2400" b="1" i="1" u="sng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Work Manual</a:t>
            </a:r>
            <a:r>
              <a:rPr lang="th-TH" sz="2400" b="1" i="1" u="sng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 </a:t>
            </a:r>
          </a:p>
          <a:p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      การปฏิบัติงานตามกระบวนตามภารกิจหลักของหน่วยครบถ้วน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4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หน.หน่วย ลงนาม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มี</a:t>
            </a:r>
            <a:r>
              <a:rPr lang="th-TH" sz="2400" b="1" i="1" u="sng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การถ่ายทอด</a:t>
            </a:r>
            <a:r>
              <a:rPr lang="th-TH" sz="24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ไปสู่กำลังพลของหน่วย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4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การปฏิบัติตามคู่มือฯ ผ่านเกณฑ์</a:t>
            </a:r>
            <a:r>
              <a:rPr lang="th-TH" sz="24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ตามข้อกำหนดที่สำคัญในแต่ละ  </a:t>
            </a:r>
          </a:p>
          <a:p>
            <a:r>
              <a:rPr lang="th-TH" sz="24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      กระบวนการงานหลักของหน่วย</a:t>
            </a:r>
            <a:endParaRPr lang="th-TH" sz="2400" b="1" kern="100" dirty="0" smtClean="0">
              <a:solidFill>
                <a:srgbClr val="1D3A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16024"/>
            <a:ext cx="7092280" cy="9875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แนวทางการดำเนินการพัฒนาคุณภาพ</a:t>
            </a:r>
            <a:b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การบริหารจัดการภาครัฐ (</a:t>
            </a:r>
            <a:r>
              <a:rPr lang="en-US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PMQA</a:t>
            </a: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)</a:t>
            </a:r>
            <a:endParaRPr lang="en-US" sz="3000" b="1" i="1" u="sng" spc="8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433880"/>
            <a:ext cx="7092280" cy="85198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200" b="1" i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แนวทางการตรวจเยี่ยม </a:t>
            </a:r>
            <a:r>
              <a:rPr lang="en-US" sz="3200" b="1" i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PMQA </a:t>
            </a:r>
            <a:r>
              <a:rPr lang="th-TH" sz="3200" b="1" i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ในปี </a:t>
            </a:r>
            <a:r>
              <a:rPr lang="th-TH" sz="3200" b="1" i="1" u="sng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งป.</a:t>
            </a:r>
            <a:r>
              <a:rPr lang="th-TH" sz="3200" b="1" i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๖๑</a:t>
            </a:r>
            <a:r>
              <a:rPr lang="th-TH" sz="3200" b="1" i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3200" b="1" i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3200" b="1" i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i="1" u="sng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จำนวน ๓ ประเด็นหลัก </a:t>
            </a:r>
            <a:r>
              <a:rPr lang="th-TH" sz="32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(ใหม่)</a:t>
            </a:r>
            <a:endParaRPr lang="en-US" sz="3200" b="1" i="1" u="sng" spc="80" dirty="0" smtClean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55297" y="1491630"/>
            <a:ext cx="6709191" cy="3426726"/>
          </a:xfrm>
        </p:spPr>
        <p:txBody>
          <a:bodyPr>
            <a:noAutofit/>
          </a:bodyPr>
          <a:lstStyle/>
          <a:p>
            <a:pPr algn="thaiDist">
              <a:buFont typeface="Wingdings" pitchFamily="2" charset="2"/>
              <a:buChar char="§"/>
            </a:pPr>
            <a:r>
              <a:rPr lang="th-TH" sz="22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ตรวจเยี่ยมแผนปฏิบัติราชการประจำปี </a:t>
            </a:r>
          </a:p>
          <a:p>
            <a:pPr algn="thaiDist">
              <a:buNone/>
            </a:pPr>
            <a:r>
              <a:rPr lang="th-TH" sz="22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2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กำหนดผู้รับผิดชอบ	และเป้าหมายที่ชัดเจน</a:t>
            </a:r>
          </a:p>
          <a:p>
            <a:pPr algn="thaiDist">
              <a:buFont typeface="Wingdings" pitchFamily="2" charset="2"/>
              <a:buChar char="§"/>
            </a:pPr>
            <a:r>
              <a:rPr lang="th-TH" sz="22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ตรวจผลการดำเนินการตามแผนฯ (หมวด ๒)</a:t>
            </a:r>
          </a:p>
          <a:p>
            <a:pPr algn="thaiDist">
              <a:buNone/>
            </a:pPr>
            <a:r>
              <a:rPr lang="th-TH" sz="22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2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วิธีเก็บ รวบรวมข้อมูล และวิธีประเมินผลสำเร็จ </a:t>
            </a:r>
          </a:p>
          <a:p>
            <a:pPr algn="thaiDist">
              <a:buFont typeface="Wingdings" pitchFamily="2" charset="2"/>
              <a:buChar char="§"/>
            </a:pPr>
            <a:r>
              <a:rPr lang="th-TH" sz="22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ตรวจการออกแบบกระบวนการ (หมวด ๖)</a:t>
            </a:r>
          </a:p>
          <a:p>
            <a:pPr algn="thaiDist">
              <a:buNone/>
            </a:pPr>
            <a:r>
              <a:rPr lang="th-TH" sz="22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2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มีกระบวนการสอดคล้องกับเป้าหมาย</a:t>
            </a:r>
          </a:p>
          <a:p>
            <a:pPr algn="thaiDist">
              <a:buNone/>
            </a:pPr>
            <a:r>
              <a:rPr lang="th-TH" sz="2200" b="1" i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2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การจัดเก็บข้อมูลที่สัมพันธ์กับกระบวนการ </a:t>
            </a:r>
          </a:p>
          <a:p>
            <a:pPr algn="thaiDist">
              <a:buNone/>
            </a:pPr>
            <a:r>
              <a:rPr lang="th-TH" sz="2200" b="1" i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200" b="1" i="1" u="sng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นำผลการประเมินมาปรับปรุงกระบวนการอย่างไร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4119" y="2355726"/>
            <a:ext cx="1586353" cy="2096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4"/>
          <p:cNvSpPr>
            <a:spLocks noGrp="1"/>
          </p:cNvSpPr>
          <p:nvPr>
            <p:ph idx="1"/>
          </p:nvPr>
        </p:nvSpPr>
        <p:spPr>
          <a:xfrm>
            <a:off x="2195736" y="1419623"/>
            <a:ext cx="6566315" cy="31683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th-TH" sz="21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ประธานฯ/รอง จก.</a:t>
            </a:r>
            <a:r>
              <a:rPr lang="th-TH" sz="2100" b="1" dirty="0" err="1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ชย.ทร.</a:t>
            </a:r>
            <a:r>
              <a:rPr lang="th-TH" sz="21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(๑) จะเชิญ หน.</a:t>
            </a:r>
            <a:r>
              <a:rPr lang="th-TH" sz="2100" b="1" dirty="0" err="1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นขต.ชย.ทร.</a:t>
            </a:r>
            <a:r>
              <a:rPr lang="th-TH" sz="21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 และเลขาฯ </a:t>
            </a:r>
          </a:p>
          <a:p>
            <a:pPr>
              <a:spcBef>
                <a:spcPts val="0"/>
              </a:spcBef>
              <a:buNone/>
            </a:pPr>
            <a:r>
              <a:rPr lang="th-TH" sz="21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	ในแต่ละหมวด ร่วมกันวางแผนการทำงาน/ทบทวน/เตรียมการรับตรวจต่อไป</a:t>
            </a:r>
          </a:p>
          <a:p>
            <a:pPr>
              <a:buFont typeface="Wingdings" pitchFamily="2" charset="2"/>
              <a:buChar char="Ø"/>
            </a:pPr>
            <a:r>
              <a:rPr lang="th-TH" sz="21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ทบทวนขั้นตอน (</a:t>
            </a:r>
            <a:r>
              <a:rPr lang="en-US" sz="21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Work Flow</a:t>
            </a:r>
            <a:r>
              <a:rPr lang="th-TH" sz="21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 คู่มือ (</a:t>
            </a:r>
            <a:r>
              <a:rPr lang="en-US" sz="21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Work Manual</a:t>
            </a:r>
            <a:r>
              <a:rPr lang="th-TH" sz="21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) การปฏิบัติงานตามกระบวน</a:t>
            </a:r>
          </a:p>
          <a:p>
            <a:pPr>
              <a:buNone/>
            </a:pPr>
            <a:r>
              <a:rPr lang="th-TH" sz="2100" b="1" i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	ตามภารกิจหลักของหน่วย </a:t>
            </a:r>
            <a:r>
              <a:rPr lang="th-TH" sz="21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	 </a:t>
            </a:r>
          </a:p>
          <a:p>
            <a:pPr>
              <a:buNone/>
            </a:pPr>
            <a:r>
              <a:rPr lang="th-TH" sz="2100" b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1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-  กระบวนการสนับสนุนวนสาย ชย.</a:t>
            </a:r>
          </a:p>
          <a:p>
            <a:pPr>
              <a:spcBef>
                <a:spcPts val="0"/>
              </a:spcBef>
              <a:buNone/>
            </a:pPr>
            <a:r>
              <a:rPr lang="th-TH" sz="21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	-  กระบวนการสร้างพัสดุสาย ชย.</a:t>
            </a:r>
          </a:p>
          <a:p>
            <a:pPr>
              <a:spcBef>
                <a:spcPts val="0"/>
              </a:spcBef>
              <a:buNone/>
            </a:pPr>
            <a:r>
              <a:rPr lang="th-TH" sz="21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	-  กระบวนการซ่อม ดัดแปลง แก้ไข พัสดุสาย ชย.</a:t>
            </a:r>
          </a:p>
          <a:p>
            <a:pPr>
              <a:spcBef>
                <a:spcPts val="0"/>
              </a:spcBef>
              <a:buNone/>
            </a:pPr>
            <a:r>
              <a:rPr lang="th-TH" sz="21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	 - กระบวนการจัดสถานที่</a:t>
            </a:r>
          </a:p>
          <a:p>
            <a:pPr>
              <a:spcBef>
                <a:spcPts val="0"/>
              </a:spcBef>
              <a:buNone/>
            </a:pPr>
            <a:r>
              <a:rPr lang="th-TH" sz="21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	 - กระบวนการพัฒนากำลังพล สาย ชย.</a:t>
            </a:r>
          </a:p>
        </p:txBody>
      </p:sp>
      <p:sp>
        <p:nvSpPr>
          <p:cNvPr id="11" name="วงรี 10"/>
          <p:cNvSpPr/>
          <p:nvPr/>
        </p:nvSpPr>
        <p:spPr>
          <a:xfrm>
            <a:off x="6604184" y="2715766"/>
            <a:ext cx="2000264" cy="1928808"/>
          </a:xfrm>
          <a:prstGeom prst="ellipse">
            <a:avLst/>
          </a:prstGeom>
          <a:solidFill>
            <a:srgbClr val="FFFF00"/>
          </a:solidFill>
          <a:ln>
            <a:solidFill>
              <a:srgbClr val="1D3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i="1" dirty="0" smtClean="0">
                <a:solidFill>
                  <a:srgbClr val="1D3A00"/>
                </a:solidFill>
                <a:latin typeface="TH SarabunPSK" pitchFamily="34" charset="-34"/>
                <a:cs typeface="TH SarabunPSK" pitchFamily="34" charset="-34"/>
              </a:rPr>
              <a:t>พ.ร.บ.จัดซื้อจัดจ้างและการบริหารพัสดุภาครัฐ พ.ศ.๒๕๖๐</a:t>
            </a:r>
            <a:endParaRPr lang="th-TH" sz="1600" b="1" i="1" dirty="0">
              <a:solidFill>
                <a:srgbClr val="1D3A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ลูกศรลง 12"/>
          <p:cNvSpPr/>
          <p:nvPr/>
        </p:nvSpPr>
        <p:spPr>
          <a:xfrm rot="16200000">
            <a:off x="5834705" y="3472136"/>
            <a:ext cx="1005832" cy="35719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2051720" y="216024"/>
            <a:ext cx="7092280" cy="9875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แนวทางการดำเนินการพัฒนาคุณภาพ</a:t>
            </a:r>
            <a:b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การบริหารจัดการภาครัฐ (</a:t>
            </a:r>
            <a:r>
              <a:rPr lang="en-US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PMQA</a:t>
            </a:r>
            <a:r>
              <a:rPr lang="th-TH" sz="3000" b="1" i="1" u="sng" spc="8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)</a:t>
            </a:r>
            <a:endParaRPr lang="en-US" sz="3000" b="1" i="1" u="sng" spc="8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1236</Words>
  <Application>Microsoft Office PowerPoint</Application>
  <PresentationFormat>นำเสนอทางหน้าจอ (16:9)</PresentationFormat>
  <Paragraphs>225</Paragraphs>
  <Slides>28</Slides>
  <Notes>2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28</vt:i4>
      </vt:variant>
    </vt:vector>
  </HeadingPairs>
  <TitlesOfParts>
    <vt:vector size="29" baseType="lpstr">
      <vt:lpstr>Office Theme</vt:lpstr>
      <vt:lpstr>แถลงผลการสัมมนากลุ่มที่ ๔  กระบวนการบริหารจัดการ ชย.ทร. </vt:lpstr>
      <vt:lpstr> รายชื่อผู้เข้าร่วมสัมมนากลุ่มที่ ๔  </vt:lpstr>
      <vt:lpstr>ขอบเขตการแถลงผล</vt:lpstr>
      <vt:lpstr>แนวทางการดำเนินการพัฒนาคุณภาพ การบริหารจัดการภาครัฐ (PMQA)</vt:lpstr>
      <vt:lpstr>ภาพนิ่ง 5</vt:lpstr>
      <vt:lpstr>แนวทางการดำเนินการพัฒนาคุณภาพ การบริหารจัดการภาครัฐ (PMQA)</vt:lpstr>
      <vt:lpstr>แนวทางการดำเนินการพัฒนาคุณภาพ การบริหารจัดการภาครัฐ (PMQA)</vt:lpstr>
      <vt:lpstr>แนวทางการตรวจเยี่ยม PMQA ในปี งป.๖๑  จำนวน ๓ ประเด็นหลัก (ใหม่)</vt:lpstr>
      <vt:lpstr>แนวทางการดำเนินการพัฒนาคุณภาพ การบริหารจัดการภาครัฐ (PMQA)</vt:lpstr>
      <vt:lpstr>ปัญหาและการแก้ไขการดำเนินการ (PMQA)</vt:lpstr>
      <vt:lpstr>แนวทางการจัดการความรู้ (KM) ชย.ทร.  ระดับดีเลิศปีที่ ๓</vt:lpstr>
      <vt:lpstr>ภาพนิ่ง 12</vt:lpstr>
      <vt:lpstr>ปัญหาและการแก้ไขการดำเนินการ (KM)</vt:lpstr>
      <vt:lpstr>แนวทางการดำเนินการควบคุมภายใน ชย.ทร. </vt:lpstr>
      <vt:lpstr>แนวทางการดำเนินการควบคุมภายใน ชย.ทร.  </vt:lpstr>
      <vt:lpstr>ปัญหาและการแก้ไขการควบคุมภายใน ชย.ทร.  </vt:lpstr>
      <vt:lpstr>ปัญหาและการแก้ไขการควบคุมภายใน ชย.ทร.  </vt:lpstr>
      <vt:lpstr>แนวทางการดำเนินการควบคุมภายใน ชย.ทร.  </vt:lpstr>
      <vt:lpstr>แนวทางการขับเคลื่อนยุทธศาสตร์กองทัพเรือและนโยบาย ผู้บัญชาการทหารเรือ (คยน.ทร.)</vt:lpstr>
      <vt:lpstr>แนวทางการขับเคลื่อนยุทธศาสตร์กองทัพเรือและนโยบาย ผู้บัญชาการทหารเรือ (คยน.ทร.)</vt:lpstr>
      <vt:lpstr>แนวทางการขับเคลื่อนยุทธศาสตร์กองทัพเรือและนโยบาย ผู้บัญชาการทหารเรือ (คยน.ทร.)</vt:lpstr>
      <vt:lpstr>แนวทางการขับเคลื่อนยุทธศาสตร์กองทัพเรือและนโยบาย ผู้บัญชาการทหารเรือ (คยน.ทร.)</vt:lpstr>
      <vt:lpstr>ข้อคิดเห็นและข้อเสนอแนะจากหน่วยในสายวิทยาการ ชย.ทร. </vt:lpstr>
      <vt:lpstr>ข้อคิดเห็นและข้อเสนอแนะ จากหน่วยในสายวิทยาการ ชย.ทร. </vt:lpstr>
      <vt:lpstr>ข้อคิดเห็นและข้อเสนอแนะ จากหน่วยในสายวิทยาการ ชย.ทร. </vt:lpstr>
      <vt:lpstr>ข้อคิดเห็นและข้อเสนอแนะ จากหน่วยในสายวิทยาการ ชย.ทร. </vt:lpstr>
      <vt:lpstr>ข้อคิดเห็นและข้อเสนอแนะ จากหน่วยในสายวิทยาการ ชย.ทร. </vt:lpstr>
      <vt:lpstr>ภาพนิ่ง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Admin</cp:lastModifiedBy>
  <cp:revision>251</cp:revision>
  <dcterms:created xsi:type="dcterms:W3CDTF">2013-08-21T19:17:07Z</dcterms:created>
  <dcterms:modified xsi:type="dcterms:W3CDTF">2018-03-07T09:30:47Z</dcterms:modified>
</cp:coreProperties>
</file>