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8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F3DA-1557-4B1E-BE48-45D8031E2AC4}" type="datetimeFigureOut">
              <a:rPr lang="th-TH" smtClean="0"/>
              <a:t>05/04/59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504A-36A0-4506-B6EC-0F72B36D1308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F3DA-1557-4B1E-BE48-45D8031E2AC4}" type="datetimeFigureOut">
              <a:rPr lang="th-TH" smtClean="0"/>
              <a:t>05/04/59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504A-36A0-4506-B6EC-0F72B36D1308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F3DA-1557-4B1E-BE48-45D8031E2AC4}" type="datetimeFigureOut">
              <a:rPr lang="th-TH" smtClean="0"/>
              <a:t>05/04/59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504A-36A0-4506-B6EC-0F72B36D1308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F3DA-1557-4B1E-BE48-45D8031E2AC4}" type="datetimeFigureOut">
              <a:rPr lang="th-TH" smtClean="0"/>
              <a:t>05/04/59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504A-36A0-4506-B6EC-0F72B36D1308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F3DA-1557-4B1E-BE48-45D8031E2AC4}" type="datetimeFigureOut">
              <a:rPr lang="th-TH" smtClean="0"/>
              <a:t>05/04/59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504A-36A0-4506-B6EC-0F72B36D1308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F3DA-1557-4B1E-BE48-45D8031E2AC4}" type="datetimeFigureOut">
              <a:rPr lang="th-TH" smtClean="0"/>
              <a:t>05/04/59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504A-36A0-4506-B6EC-0F72B36D1308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F3DA-1557-4B1E-BE48-45D8031E2AC4}" type="datetimeFigureOut">
              <a:rPr lang="th-TH" smtClean="0"/>
              <a:t>05/04/59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504A-36A0-4506-B6EC-0F72B36D1308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F3DA-1557-4B1E-BE48-45D8031E2AC4}" type="datetimeFigureOut">
              <a:rPr lang="th-TH" smtClean="0"/>
              <a:t>05/04/59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504A-36A0-4506-B6EC-0F72B36D1308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F3DA-1557-4B1E-BE48-45D8031E2AC4}" type="datetimeFigureOut">
              <a:rPr lang="th-TH" smtClean="0"/>
              <a:t>05/04/59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504A-36A0-4506-B6EC-0F72B36D1308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F3DA-1557-4B1E-BE48-45D8031E2AC4}" type="datetimeFigureOut">
              <a:rPr lang="th-TH" smtClean="0"/>
              <a:t>05/04/59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504A-36A0-4506-B6EC-0F72B36D1308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F3DA-1557-4B1E-BE48-45D8031E2AC4}" type="datetimeFigureOut">
              <a:rPr lang="th-TH" smtClean="0"/>
              <a:t>05/04/59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504A-36A0-4506-B6EC-0F72B36D1308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5F3DA-1557-4B1E-BE48-45D8031E2AC4}" type="datetimeFigureOut">
              <a:rPr lang="th-TH" smtClean="0"/>
              <a:t>05/04/59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5504A-36A0-4506-B6EC-0F72B36D1308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ชื่อเรื่อง 1"/>
          <p:cNvSpPr>
            <a:spLocks noGrp="1"/>
          </p:cNvSpPr>
          <p:nvPr>
            <p:ph type="title"/>
          </p:nvPr>
        </p:nvSpPr>
        <p:spPr>
          <a:xfrm>
            <a:off x="0" y="0"/>
            <a:ext cx="8639944" cy="135729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h-TH" dirty="0" smtClean="0">
                <a:solidFill>
                  <a:schemeClr val="tx1"/>
                </a:solidFill>
              </a:rPr>
              <a:t> </a:t>
            </a:r>
            <a:br>
              <a:rPr lang="th-TH" dirty="0" smtClean="0">
                <a:solidFill>
                  <a:schemeClr val="tx1"/>
                </a:solidFill>
              </a:rPr>
            </a:br>
            <a:r>
              <a:rPr lang="th-TH" dirty="0" smtClean="0">
                <a:solidFill>
                  <a:schemeClr val="tx1"/>
                </a:solidFill>
              </a:rPr>
              <a:t/>
            </a:r>
            <a:br>
              <a:rPr lang="th-TH" dirty="0" smtClean="0">
                <a:solidFill>
                  <a:schemeClr val="tx1"/>
                </a:solidFill>
              </a:rPr>
            </a:br>
            <a:r>
              <a:rPr lang="th-TH" dirty="0" smtClean="0">
                <a:solidFill>
                  <a:schemeClr val="tx1"/>
                </a:solidFill>
              </a:rPr>
              <a:t/>
            </a:r>
            <a:br>
              <a:rPr lang="th-TH" dirty="0" smtClean="0">
                <a:solidFill>
                  <a:schemeClr val="tx1"/>
                </a:solidFill>
              </a:rPr>
            </a:br>
            <a:r>
              <a:rPr lang="th-TH" dirty="0" smtClean="0">
                <a:solidFill>
                  <a:schemeClr val="tx1"/>
                </a:solidFill>
              </a:rPr>
              <a:t/>
            </a:r>
            <a:br>
              <a:rPr lang="th-TH" dirty="0" smtClean="0">
                <a:solidFill>
                  <a:schemeClr val="tx1"/>
                </a:solidFill>
              </a:rPr>
            </a:br>
            <a:r>
              <a:rPr lang="th-TH" dirty="0" smtClean="0">
                <a:solidFill>
                  <a:schemeClr val="tx1"/>
                </a:solidFill>
              </a:rPr>
              <a:t/>
            </a:r>
            <a:br>
              <a:rPr lang="th-TH" dirty="0" smtClean="0">
                <a:solidFill>
                  <a:schemeClr val="tx1"/>
                </a:solidFill>
              </a:rPr>
            </a:br>
            <a:r>
              <a:rPr lang="th-TH" dirty="0" smtClean="0">
                <a:solidFill>
                  <a:schemeClr val="tx1"/>
                </a:solidFill>
              </a:rPr>
              <a:t/>
            </a:r>
            <a:br>
              <a:rPr lang="th-TH" dirty="0" smtClean="0">
                <a:solidFill>
                  <a:schemeClr val="tx1"/>
                </a:solidFill>
              </a:rPr>
            </a:br>
            <a:r>
              <a:rPr lang="th-TH" dirty="0" smtClean="0">
                <a:solidFill>
                  <a:schemeClr val="tx1"/>
                </a:solidFill>
              </a:rPr>
              <a:t/>
            </a:r>
            <a:br>
              <a:rPr lang="th-TH" dirty="0" smtClean="0">
                <a:solidFill>
                  <a:schemeClr val="tx1"/>
                </a:solidFill>
              </a:rPr>
            </a:br>
            <a:r>
              <a:rPr lang="th-TH" dirty="0" smtClean="0">
                <a:solidFill>
                  <a:schemeClr val="tx1"/>
                </a:solidFill>
              </a:rPr>
              <a:t/>
            </a:r>
            <a:br>
              <a:rPr lang="th-TH" dirty="0" smtClean="0">
                <a:solidFill>
                  <a:schemeClr val="tx1"/>
                </a:solidFill>
              </a:rPr>
            </a:br>
            <a:r>
              <a:rPr lang="th-TH" dirty="0" smtClean="0">
                <a:solidFill>
                  <a:schemeClr val="tx1"/>
                </a:solidFill>
              </a:rPr>
              <a:t/>
            </a:r>
            <a:br>
              <a:rPr lang="th-TH" dirty="0" smtClean="0">
                <a:solidFill>
                  <a:schemeClr val="tx1"/>
                </a:solidFill>
              </a:rPr>
            </a:br>
            <a:r>
              <a:rPr lang="th-TH" dirty="0" smtClean="0">
                <a:solidFill>
                  <a:schemeClr val="tx1"/>
                </a:solidFill>
              </a:rPr>
              <a:t/>
            </a:r>
            <a:br>
              <a:rPr lang="th-TH" dirty="0" smtClean="0">
                <a:solidFill>
                  <a:schemeClr val="tx1"/>
                </a:solidFill>
              </a:rPr>
            </a:br>
            <a:r>
              <a:rPr lang="th-TH" dirty="0" smtClean="0">
                <a:solidFill>
                  <a:schemeClr val="tx1"/>
                </a:solidFill>
              </a:rPr>
              <a:t/>
            </a:r>
            <a:br>
              <a:rPr lang="th-TH" dirty="0" smtClean="0">
                <a:solidFill>
                  <a:schemeClr val="tx1"/>
                </a:solidFill>
              </a:rPr>
            </a:br>
            <a:endParaRPr lang="th-TH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"/>
            <a:ext cx="9144000" cy="95410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/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งานก่อสร้างอาคารพักนายทหารประทวน ขนาด ๖๔ ครอบครัว จำนวน ๑ หลัง พร้อมสิ่งอำนวยความสะดวก ที่ พัน สอ.๒๒ กรม สอ.๒ </a:t>
            </a:r>
            <a:r>
              <a:rPr lang="th-TH" b="1" dirty="0" err="1" smtClean="0">
                <a:latin typeface="TH SarabunPSK" pitchFamily="34" charset="-34"/>
                <a:cs typeface="TH SarabunPSK" pitchFamily="34" charset="-34"/>
              </a:rPr>
              <a:t>สอ.รฝ.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 จ.พังงา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499992" y="980728"/>
            <a:ext cx="4644008" cy="32403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สัญญา </a:t>
            </a:r>
            <a:r>
              <a:rPr lang="th-TH" sz="2000" b="1" dirty="0" err="1" smtClean="0">
                <a:latin typeface="TH SarabunPSK" pitchFamily="34" charset="-34"/>
                <a:cs typeface="TH SarabunPSK" pitchFamily="34" charset="-34"/>
              </a:rPr>
              <a:t>ชย.ทร.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เลขที่ ๓๙/</a:t>
            </a:r>
            <a:r>
              <a:rPr lang="th-TH" sz="2000" b="1" dirty="0" err="1" smtClean="0">
                <a:latin typeface="TH SarabunPSK" pitchFamily="34" charset="-34"/>
                <a:cs typeface="TH SarabunPSK" pitchFamily="34" charset="-34"/>
              </a:rPr>
              <a:t>งป.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๒๕๕๘ ลงวันที่ ๒๐ มี.ค.๕๘</a:t>
            </a:r>
          </a:p>
          <a:p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ผู้รับจ้าง บริษัท เจ แซด </a:t>
            </a:r>
            <a:r>
              <a:rPr lang="th-TH" sz="2000" b="1" dirty="0" err="1" smtClean="0">
                <a:latin typeface="TH SarabunPSK" pitchFamily="34" charset="-34"/>
                <a:cs typeface="TH SarabunPSK" pitchFamily="34" charset="-34"/>
              </a:rPr>
              <a:t>อาร์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จำกัด</a:t>
            </a:r>
          </a:p>
          <a:p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กำหนดเริ่มงาน </a:t>
            </a:r>
            <a:r>
              <a:rPr lang="th-TH" sz="20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๒๑ มี.ค.๕๘  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กำหนดแล้วเสร็จ </a:t>
            </a:r>
            <a:r>
              <a:rPr lang="th-TH" sz="20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๑๙ มี.ค. ๕๙</a:t>
            </a:r>
          </a:p>
          <a:p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แบ่งงานเป็น </a:t>
            </a:r>
            <a:r>
              <a:rPr lang="th-TH" sz="20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๓๑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งวด  ค่าก่อสร้าง </a:t>
            </a:r>
            <a:r>
              <a:rPr lang="th-TH" sz="20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๖๑,๗๘๖,๗๘๖.</a:t>
            </a:r>
            <a:r>
              <a:rPr lang="en-US" sz="20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-</a:t>
            </a:r>
            <a:r>
              <a:rPr lang="en-US" sz="20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บาท</a:t>
            </a:r>
          </a:p>
          <a:p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รวมระยะเวลาก่อสร้าง </a:t>
            </a:r>
            <a:r>
              <a:rPr lang="th-TH" sz="20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๓๖๕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 วัน ค่าปรับวันละ </a:t>
            </a:r>
            <a:r>
              <a:rPr lang="th-TH" sz="20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๔๓,๒๕๑.</a:t>
            </a:r>
            <a:r>
              <a:rPr lang="en-US" sz="20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-</a:t>
            </a:r>
            <a:r>
              <a:rPr lang="en-US" sz="20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บาท </a:t>
            </a:r>
          </a:p>
          <a:p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ค้ำประกัน ๒ ปี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th-TH" sz="2000" b="1" dirty="0" err="1" smtClean="0">
                <a:latin typeface="TH SarabunPSK" pitchFamily="34" charset="-34"/>
                <a:cs typeface="TH SarabunPSK" pitchFamily="34" charset="-34"/>
              </a:rPr>
              <a:t>น.อ.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พรชัย จ้อยจำรูญ  ประธานกรรมการตรวจการจ้าง</a:t>
            </a:r>
            <a:endParaRPr kumimoji="0" lang="th-TH" sz="2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0" y="3645024"/>
            <a:ext cx="5292080" cy="32129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65760" indent="-256032">
              <a:lnSpc>
                <a:spcPct val="150000"/>
              </a:lnSpc>
              <a:buFont typeface="Wingdings 3"/>
              <a:buChar char=""/>
              <a:defRPr/>
            </a:pPr>
            <a:r>
              <a:rPr lang="th-TH" sz="2000" b="1" u="sng" dirty="0" smtClean="0">
                <a:latin typeface="TH SarabunPSK" pitchFamily="34" charset="-34"/>
                <a:cs typeface="TH SarabunPSK" pitchFamily="34" charset="-34"/>
              </a:rPr>
              <a:t>ความก้าวหน้า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  ปัจจุบัน  5 เม.ย. 59</a:t>
            </a:r>
          </a:p>
          <a:p>
            <a:pPr marL="365760" indent="-256032">
              <a:lnSpc>
                <a:spcPct val="150000"/>
              </a:lnSpc>
              <a:buFont typeface="Wingdings 3"/>
              <a:buChar char=""/>
              <a:defRPr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ระยะเวลา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ผ่านมาแล้ว   </a:t>
            </a:r>
            <a:r>
              <a:rPr lang="th-TH" sz="20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381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วัน   คิดเป็น   </a:t>
            </a:r>
            <a:r>
              <a:rPr lang="th-TH" sz="20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104.65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en-US" sz="2000" b="1" dirty="0" smtClean="0">
                <a:latin typeface="TH SarabunPSK" pitchFamily="34" charset="-34"/>
                <a:cs typeface="TH SarabunPSK" pitchFamily="34" charset="-34"/>
              </a:rPr>
              <a:t>%</a:t>
            </a: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marL="365760" indent="-256032">
              <a:lnSpc>
                <a:spcPct val="150000"/>
              </a:lnSpc>
              <a:buFont typeface="Wingdings 3"/>
              <a:buChar char=""/>
              <a:defRPr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เกิน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เวลา                     </a:t>
            </a:r>
            <a:r>
              <a:rPr lang="th-TH" sz="20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17 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วัน   คิดเป็น     </a:t>
            </a:r>
            <a:r>
              <a:rPr lang="th-TH" sz="20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4.65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  </a:t>
            </a:r>
            <a:r>
              <a:rPr lang="en-US" sz="2000" b="1" dirty="0" smtClean="0">
                <a:latin typeface="TH SarabunPSK" pitchFamily="34" charset="-34"/>
                <a:cs typeface="TH SarabunPSK" pitchFamily="34" charset="-34"/>
              </a:rPr>
              <a:t>%</a:t>
            </a: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marL="365760" indent="-256032">
              <a:lnSpc>
                <a:spcPct val="150000"/>
              </a:lnSpc>
              <a:buFont typeface="Wingdings 3"/>
              <a:buChar char=""/>
              <a:defRPr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ตามสัญญาควรส่งงานได้ 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31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งวด คิดเป็น  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100  </a:t>
            </a:r>
            <a:r>
              <a:rPr lang="en-US" sz="2000" b="1" dirty="0" smtClean="0">
                <a:latin typeface="TH SarabunPSK" pitchFamily="34" charset="-34"/>
                <a:cs typeface="TH SarabunPSK" pitchFamily="34" charset="-34"/>
              </a:rPr>
              <a:t>%</a:t>
            </a: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marL="365760" indent="-256032">
              <a:lnSpc>
                <a:spcPct val="150000"/>
              </a:lnSpc>
              <a:buFont typeface="Wingdings 3"/>
              <a:buChar char=""/>
              <a:defRPr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ส่งงานได้จริง	</a:t>
            </a:r>
            <a:r>
              <a:rPr lang="en-US" sz="2000" b="1" dirty="0" smtClean="0">
                <a:latin typeface="TH SarabunPSK" pitchFamily="34" charset="-34"/>
                <a:cs typeface="TH SarabunPSK" pitchFamily="34" charset="-34"/>
              </a:rPr>
              <a:t>       </a:t>
            </a:r>
            <a:r>
              <a:rPr lang="en-US" sz="2000" b="1" dirty="0" smtClean="0">
                <a:latin typeface="TH SarabunPSK" pitchFamily="34" charset="-34"/>
                <a:cs typeface="TH SarabunPSK" pitchFamily="34" charset="-34"/>
              </a:rPr>
              <a:t>15</a:t>
            </a:r>
            <a:r>
              <a:rPr lang="en-US" sz="20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งวด  คิดเป็น  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42.80    </a:t>
            </a:r>
            <a:r>
              <a:rPr lang="en-US" sz="2000" b="1" dirty="0" smtClean="0">
                <a:latin typeface="TH SarabunPSK" pitchFamily="34" charset="-34"/>
                <a:cs typeface="TH SarabunPSK" pitchFamily="34" charset="-34"/>
              </a:rPr>
              <a:t>%</a:t>
            </a: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marL="365760" indent="-256032">
              <a:lnSpc>
                <a:spcPct val="150000"/>
              </a:lnSpc>
              <a:buFont typeface="Wingdings 3"/>
              <a:buChar char=""/>
              <a:defRPr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เป็นจำนวนเงิน  </a:t>
            </a:r>
            <a:r>
              <a:rPr lang="en-US" sz="2000" b="1" dirty="0" smtClean="0">
                <a:latin typeface="TH SarabunPSK" pitchFamily="34" charset="-34"/>
                <a:cs typeface="TH SarabunPSK" pitchFamily="34" charset="-34"/>
              </a:rPr>
              <a:t>   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    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26,444,744.41      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บาท </a:t>
            </a:r>
          </a:p>
          <a:p>
            <a:pPr marL="365760" indent="-256032">
              <a:lnSpc>
                <a:spcPct val="150000"/>
              </a:lnSpc>
              <a:buFont typeface="Wingdings 3"/>
              <a:buChar char=""/>
              <a:defRPr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ความก้าวหน้าในภาพรวมประมาณ    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45   </a:t>
            </a:r>
            <a:r>
              <a:rPr lang="en-US" sz="2000" b="1" dirty="0" smtClean="0">
                <a:latin typeface="TH SarabunPSK" pitchFamily="34" charset="-34"/>
                <a:cs typeface="TH SarabunPSK" pitchFamily="34" charset="-34"/>
              </a:rPr>
              <a:t>%</a:t>
            </a:r>
            <a:endParaRPr kumimoji="0" lang="th-TH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6372200" y="3617641"/>
            <a:ext cx="2771800" cy="32403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h-TH" sz="2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16016" y="3429000"/>
            <a:ext cx="442798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ส่งงานครั้งล่าสุดครั้งที่ 8เมื่อ 16มี.ค.59 ตรวจเมื่อ 24 มี.ค.59</a:t>
            </a:r>
          </a:p>
          <a:p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งวดที่ 11(2.6</a:t>
            </a:r>
            <a:r>
              <a:rPr lang="en-US" sz="2000" b="1" dirty="0" smtClean="0">
                <a:latin typeface="TH SarabunPSK" pitchFamily="34" charset="-34"/>
                <a:cs typeface="TH SarabunPSK" pitchFamily="34" charset="-34"/>
              </a:rPr>
              <a:t>%) 13(3.6%) 14(1.4%) 15(7.2%) 16(0.8%) </a:t>
            </a:r>
            <a:r>
              <a:rPr lang="th-TH" sz="2000" b="1" u="sng" dirty="0" smtClean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รวม 15.6</a:t>
            </a:r>
            <a:r>
              <a:rPr lang="en-US" sz="2000" b="1" u="sng" dirty="0" smtClean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%</a:t>
            </a:r>
            <a:endParaRPr lang="th-TH" sz="2000" b="1" u="sng" dirty="0" smtClean="0">
              <a:solidFill>
                <a:srgbClr val="0070C0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u="sng" dirty="0" smtClean="0">
                <a:latin typeface="TH SarabunPSK" pitchFamily="34" charset="-34"/>
                <a:cs typeface="TH SarabunPSK" pitchFamily="34" charset="-34"/>
              </a:rPr>
              <a:t>สถานะสัญญา</a:t>
            </a:r>
          </a:p>
          <a:p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ล่าช้า 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ประมาณ</a:t>
            </a:r>
            <a:r>
              <a:rPr lang="en-US" sz="2000" b="1" dirty="0" smtClean="0">
                <a:latin typeface="TH SarabunPSK" pitchFamily="34" charset="-34"/>
                <a:cs typeface="TH SarabunPSK" pitchFamily="34" charset="-34"/>
              </a:rPr>
              <a:t>	               </a:t>
            </a:r>
            <a:r>
              <a:rPr lang="en-US" sz="2000" b="1" dirty="0" smtClean="0">
                <a:latin typeface="TH SarabunPSK" pitchFamily="34" charset="-34"/>
                <a:cs typeface="TH SarabunPSK" pitchFamily="34" charset="-34"/>
              </a:rPr>
              <a:t>	             55 </a:t>
            </a:r>
            <a:r>
              <a:rPr lang="en-US" sz="2000" b="1" dirty="0" smtClean="0">
                <a:latin typeface="TH SarabunPSK" pitchFamily="34" charset="-34"/>
                <a:cs typeface="TH SarabunPSK" pitchFamily="34" charset="-34"/>
              </a:rPr>
              <a:t>%</a:t>
            </a: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คาดว่า จะแล้วเสร็จ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ล่าช้ากว่าสัญญาประมาณ </a:t>
            </a:r>
            <a:r>
              <a:rPr lang="en-US" sz="2000" b="1" dirty="0" smtClean="0">
                <a:latin typeface="TH SarabunPSK" pitchFamily="34" charset="-34"/>
                <a:cs typeface="TH SarabunPSK" pitchFamily="34" charset="-34"/>
              </a:rPr>
              <a:t>    </a:t>
            </a:r>
            <a:r>
              <a:rPr lang="en-US" sz="2000" b="1" dirty="0" smtClean="0">
                <a:latin typeface="TH SarabunPSK" pitchFamily="34" charset="-34"/>
                <a:cs typeface="TH SarabunPSK" pitchFamily="34" charset="-34"/>
              </a:rPr>
              <a:t>180  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วัน</a:t>
            </a:r>
          </a:p>
          <a:p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คาดว่า จะส่งงานอีก ........... งวด .......</a:t>
            </a:r>
            <a:r>
              <a:rPr lang="en-US" sz="2000" b="1" dirty="0" smtClean="0">
                <a:latin typeface="TH SarabunPSK" pitchFamily="34" charset="-34"/>
                <a:cs typeface="TH SarabunPSK" pitchFamily="34" charset="-34"/>
              </a:rPr>
              <a:t>% 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ปลาย เม.ย.59</a:t>
            </a: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000" b="1" u="sng" dirty="0" smtClean="0">
                <a:latin typeface="TH SarabunPSK" pitchFamily="34" charset="-34"/>
                <a:cs typeface="TH SarabunPSK" pitchFamily="34" charset="-34"/>
              </a:rPr>
              <a:t>ปัญหา  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	</a:t>
            </a:r>
          </a:p>
          <a:p>
            <a:pPr>
              <a:buFont typeface="Wingdings" pitchFamily="2" charset="2"/>
              <a:buChar char="q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ขาดสภาพคล่อง</a:t>
            </a:r>
          </a:p>
          <a:p>
            <a:pPr>
              <a:buFont typeface="Wingdings" pitchFamily="2" charset="2"/>
              <a:buChar char="q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บุคคลากร</a:t>
            </a:r>
          </a:p>
          <a:p>
            <a:endParaRPr lang="th-TH" sz="20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08720"/>
            <a:ext cx="4355976" cy="25922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2339752" y="2852936"/>
            <a:ext cx="19960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>
                <a:solidFill>
                  <a:srgbClr val="FFFF00"/>
                </a:solidFill>
              </a:rPr>
              <a:t>ถ่ายเมื่อ 5 เม.ย.59</a:t>
            </a:r>
            <a:endParaRPr lang="th-TH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172</Words>
  <Application>Microsoft Office PowerPoint</Application>
  <PresentationFormat>นำเสนอทางหน้าจอ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ชุดรูปแบบของ Office</vt:lpstr>
      <vt:lpstr>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</dc:title>
  <dc:creator>Administrator</dc:creator>
  <cp:lastModifiedBy>Administrator</cp:lastModifiedBy>
  <cp:revision>1</cp:revision>
  <dcterms:created xsi:type="dcterms:W3CDTF">2016-04-05T08:31:17Z</dcterms:created>
  <dcterms:modified xsi:type="dcterms:W3CDTF">2016-04-05T08:32:30Z</dcterms:modified>
</cp:coreProperties>
</file>