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7" r:id="rId2"/>
    <p:sldId id="1051" r:id="rId3"/>
    <p:sldId id="1105" r:id="rId4"/>
    <p:sldId id="1106" r:id="rId5"/>
    <p:sldId id="1107" r:id="rId6"/>
    <p:sldId id="1108" r:id="rId7"/>
    <p:sldId id="1109" r:id="rId8"/>
    <p:sldId id="1103" r:id="rId9"/>
    <p:sldId id="1131" r:id="rId10"/>
    <p:sldId id="1111" r:id="rId11"/>
    <p:sldId id="1112" r:id="rId12"/>
    <p:sldId id="1110" r:id="rId13"/>
    <p:sldId id="1113" r:id="rId14"/>
    <p:sldId id="1114" r:id="rId15"/>
    <p:sldId id="1088" r:id="rId16"/>
    <p:sldId id="1089" r:id="rId17"/>
    <p:sldId id="1090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4" autoAdjust="0"/>
    <p:restoredTop sz="94660"/>
  </p:normalViewPr>
  <p:slideViewPr>
    <p:cSldViewPr>
      <p:cViewPr>
        <p:scale>
          <a:sx n="70" d="100"/>
          <a:sy n="70" d="100"/>
        </p:scale>
        <p:origin x="-34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96678-3B79-42EB-923F-1861FB74EAFC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5F10B-811E-45E3-82BD-D65D89181F7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9CE3-A120-4157-A9C2-AA2A5A7D9C4C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0753F-68B2-4B2C-9361-D3B02087CE0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8B42-ECDB-154C-A538-0E927E2426D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797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บันทึก</a:t>
            </a:r>
          </a:p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5AC60-A98D-4E8B-B732-24541D5CEB1C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21A7-EA1E-47BF-A31C-DA2395FF8A62}" type="datetimeFigureOut">
              <a:rPr lang="th-TH" smtClean="0"/>
              <a:pPr/>
              <a:t>28/04/59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EE3C-DC74-42BE-8722-5DFF8A32943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68263"/>
            <a:ext cx="8524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0" y="1556792"/>
          <a:ext cx="9144000" cy="2935605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741045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งป.</a:t>
                      </a: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จำนวนสัญญา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แล้วเสร็จ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คงเหลือ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เข้าเกณฑ์ล่าช้า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147 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146 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สรุปภาพรวมการบริหารสัญญา</a:t>
            </a:r>
            <a:endParaRPr lang="th-TH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 descr="LOGO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24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399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งานจ้างก่อสร้างบ้านพักนายทหารสัญญาบัตรระดับนาวาเอก จำนวน ๒ หลัง บ้านพัก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ระดับนายทหาร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สัญญาบัตรระดับ ๕-๖ จำนวน ๑ หลัง และ อาคารพักประทวน ๓๒ ครอบครัว</a:t>
            </a: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จำนวน ๑ หลัง ที่กรมทหารราบที่ ๒ กองพลนาวิกโยธิน หน่วยบัญชาการนาวิกโยธิน จ.กระบี่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๔๙/</a:t>
            </a:r>
            <a:r>
              <a:rPr lang="th-TH" sz="20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.๒๕๕๙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  มี.ค.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ร้อยเดือน 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๘ ม.ค. ๕๙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 ม.ค. ๖๐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๔๑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๔๕,๘๙๙,๐๐๐.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๓๒,๑๓๐.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***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.พีระพล    ธีรกุล  ประธานกรรมการตรวจการจ้าง***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ร.ต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.พลากร    พุ่มประพันธ์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พ.จ.อ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.สุรจิต   ประสิทธิ์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ณ. วันที่  ๒๘ เม.ย. ๕๙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๑๑๐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๓๐.๕๕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คงเหลือเวลา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๒๕๐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๖๙.๔๔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งวด  คิดเป็น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๑๘.๐๐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ผู้รับจ้างทำหนังสือส่งงาน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๘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งวด  คิดเป็น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๑๗.๒๐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ได้แก่งวดที่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๑-๒-๓-๔-๑๙-๒๐-๓๑และงวดที่ ๓๒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382268"/>
            <a:ext cx="4427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                                 ผู้ควบคุมงาน  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  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**ยังไม่มีการส่งงวดงาน**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ผลงานก่อสร้างเร็วกว่าสัญญา  ๕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(๒๐วัน)</a:t>
            </a:r>
          </a:p>
          <a:p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ปัญหาและอุปสรรค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**ไม่มี**</a:t>
            </a:r>
          </a:p>
        </p:txBody>
      </p:sp>
      <p:sp>
        <p:nvSpPr>
          <p:cNvPr id="6" name="วงเล็บปีกกาขวา 5"/>
          <p:cNvSpPr/>
          <p:nvPr/>
        </p:nvSpPr>
        <p:spPr>
          <a:xfrm>
            <a:off x="6692900" y="3238500"/>
            <a:ext cx="241300" cy="5969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52" b="46852"/>
          <a:stretch/>
        </p:blipFill>
        <p:spPr>
          <a:xfrm>
            <a:off x="231151" y="1066800"/>
            <a:ext cx="4251949" cy="276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16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670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งานจ้างก่อสร้างอาคารกองร้อยปืนเล็ก 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พัน.ร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.๔จำนวน ๑ หลัง อาคารหมวดขนส่ง 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พัน.ร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.๔</a:t>
            </a:r>
          </a:p>
          <a:p>
            <a:pPr algn="ctr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จำนวน ๑ หลัง อาคารคลังกระสุน กองร้อยบังคับการ จำนวน ๑ หลัง  โรงจอดรถธุรการ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แบบเปิด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จำนวน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๒ หลัง และ อาคารที่ทำการปั๊มน้ำมัน ๑ หลัง ที่ กรม ร.๒ 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พล.นย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1800" b="1" dirty="0" err="1">
                <a:latin typeface="TH SarabunPSK" pitchFamily="34" charset="-34"/>
                <a:cs typeface="TH SarabunPSK" pitchFamily="34" charset="-34"/>
              </a:rPr>
              <a:t>จว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.กระบี่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๕๐/</a:t>
            </a:r>
            <a:r>
              <a:rPr lang="th-TH" sz="20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.๒๕๕๙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ลงวันที่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  มี.ค.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ร้อยเดือน 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๘ ม.ค. ๕๙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 ม.ค. ๖๐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๔๙,๖๑๖,๐๐๐.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๓๔,๗๓๒.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.สุรินทร์   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เกษงาม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ประธานกรรมการตรวจการจ้าง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                                                                           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                                       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ณ. วันที่  ๒๘  เม.ย.  ๕๙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๑๑๐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๓๐.๕๕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๒๕๐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๖๙.๔๕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งวด  คิดเป็น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๑๐.๘๐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ผู้รับจ้างทำหนังสือส่งงาน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งวด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๑๙.๑๐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ได้แก่งวดที่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๑-๒-๓-๔-๑๘-๑๙-๒๕-๒๖-๓๓ และงวดที่ ๓๔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140968"/>
            <a:ext cx="44279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ร.ต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.พลากร    พุ่ม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ประพันธ์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ผู้ควบคุมงาน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พ.จ.อ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.สุรจิต   ประสิทธิ์   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ผู้ควบคุมงาน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**ยังไม่มีการส่งงวดงาน**</a:t>
            </a: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ผลงานก่อสร้างเร็วกว่าสัญญา  ๑๐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(๓๐วัน)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ผู้รับจ้างทำหนังสือส่งงานเมื่อวันที่ ๒๖ เม.ย.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ปัญหาและอุปสรรค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**ไม่มี**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67" b="46852"/>
          <a:stretch/>
        </p:blipFill>
        <p:spPr>
          <a:xfrm>
            <a:off x="205751" y="965200"/>
            <a:ext cx="4078217" cy="284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01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งานก่อสร้างอาคารพักสัญญาบัตร ขนาด 80 ครอบครัว จำนวน ๑ </a:t>
            </a:r>
            <a:r>
              <a:rPr lang="th-TH" sz="3200" b="1" smtClean="0">
                <a:latin typeface="TH SarabunPSK" pitchFamily="34" charset="-34"/>
                <a:cs typeface="TH SarabunPSK" pitchFamily="34" charset="-34"/>
              </a:rPr>
              <a:t>หลัง         (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งานก่อสร้างตามแผนงานการย้ายที่ตั้ง อร.ไปพื้นที่ สัตหีบ)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1196752"/>
            <a:ext cx="464400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๕๑/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.๒๕๕๙ ลงวันที่ ๑๑ ม.ค.๕๙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ก่อแก้วชลบุรี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๑๒ ม.ค.๕๙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ม.ค. ๖๐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๓๓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๙๙,๕๐๐,๐๐๐..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๖๙,๖๕๐.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.สมหมาย แสวงกิจ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28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109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30.27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ระยะเวลาคงเหลือ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251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69.73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4 งวด คิดเป็น  10.20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5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13.4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13,333,000.-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17.4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429000"/>
            <a:ext cx="4427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1 เมื่อ 21มี.ค.59 ตรวจเมื่อ 25 มี.ค.59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1(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3%) 2(2.8%) 3(2.3%) 4(2.1%) 5(3.2%)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13.4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เร็วกว่าแผน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              	            3.2 %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จะแล้วเสร็จตามสัญญา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 ...3.... งวด ..6.9..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กลางเดือน พ.ค.59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ไม่มี</a:t>
            </a:r>
          </a:p>
          <a:p>
            <a:pPr>
              <a:buFont typeface="Wingdings" pitchFamily="2" charset="2"/>
              <a:buChar char="q"/>
            </a:pP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646040" y="3068960"/>
            <a:ext cx="14219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tx1"/>
                </a:solidFill>
              </a:rPr>
              <a:t>ถ่ายเมื่อ 5 เม.ย.59</a:t>
            </a:r>
            <a:endParaRPr lang="th-TH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1" y="1196752"/>
            <a:ext cx="4154760" cy="2448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340732" y="2971799"/>
            <a:ext cx="1583196" cy="645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rgbClr val="FF0000"/>
                </a:solidFill>
              </a:rPr>
              <a:t>ถ่ายเมื่อ 25 เม.ย.59</a:t>
            </a:r>
            <a:endParaRPr lang="th-TH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175" cy="1357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 </a:t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2051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>
                <a:latin typeface="TH SarabunPSK" pitchFamily="34" charset="-34"/>
                <a:cs typeface="TH SarabunPSK" pitchFamily="34" charset="-34"/>
              </a:rPr>
              <a:t>งานก่อสร้างอาคารกองบัญชาการ ฐานทัพเรือสงขลา ทัพเรือภาคที่ ๒                        พร้อมสิ่งอำนวยความสะดวก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00563" y="981075"/>
            <a:ext cx="4643437" cy="32400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.เลขที่ ๕๕/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.๒๕๕๙ ลงวันที่ ๑๙ มี.ค.๕๙</a:t>
            </a: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ผู้รับจ้าง บริษัท </a:t>
            </a: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ฟอร์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คอน จำกัด</a:t>
            </a: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๒๐ ม.ค.๕๙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๑๘ ม.ค. ๖๐</a:t>
            </a: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๗๔,๗๐๐,๐๐๐.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๓๖๕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๕๒,๒๙๐.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ค้ำประกัน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2000" b="1" dirty="0" err="1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.พีระพล ธีรกุล   ประธานกรรมการตรวจการจ้าง                  </a:t>
            </a:r>
          </a:p>
        </p:txBody>
      </p:sp>
      <p:sp>
        <p:nvSpPr>
          <p:cNvPr id="2053" name="Rectangle 3"/>
          <p:cNvSpPr txBox="1">
            <a:spLocks noChangeArrowheads="1"/>
          </p:cNvSpPr>
          <p:nvPr/>
        </p:nvSpPr>
        <p:spPr bwMode="auto">
          <a:xfrm>
            <a:off x="0" y="3644900"/>
            <a:ext cx="61563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150000"/>
              </a:lnSpc>
              <a:buFont typeface="Wingdings 3" pitchFamily="18" charset="2"/>
              <a:buChar char=""/>
            </a:pPr>
            <a:r>
              <a:rPr lang="th-TH" sz="2000" b="1" u="sng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  ปัจจุบัน 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๒๘ เม.ย. ๕๙</a:t>
            </a:r>
          </a:p>
          <a:p>
            <a:pPr marL="365125" indent="-255588">
              <a:lnSpc>
                <a:spcPct val="150000"/>
              </a:lnSpc>
              <a:buFont typeface="Wingdings 3" pitchFamily="18" charset="2"/>
              <a:buChar char=""/>
            </a:pPr>
            <a:r>
              <a:rPr lang="th-TH" sz="2000" b="1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๑๐๐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๒๗.๓๙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>
              <a:latin typeface="TH SarabunPSK" pitchFamily="34" charset="-34"/>
              <a:cs typeface="TH SarabunPSK" pitchFamily="34" charset="-34"/>
            </a:endParaRPr>
          </a:p>
          <a:p>
            <a:pPr marL="365125" indent="-255588">
              <a:lnSpc>
                <a:spcPct val="150000"/>
              </a:lnSpc>
              <a:buFont typeface="Wingdings 3" pitchFamily="18" charset="2"/>
              <a:buChar char=""/>
            </a:pPr>
            <a:r>
              <a:rPr lang="th-TH" sz="2000" b="1">
                <a:latin typeface="TH SarabunPSK" pitchFamily="34" charset="-34"/>
                <a:cs typeface="TH SarabunPSK" pitchFamily="34" charset="-34"/>
              </a:rPr>
              <a:t>เวลาคงเหลือ           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๒๖๕ 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วัน   คิดเป็น 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๗๒.๖๑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>
              <a:latin typeface="TH SarabunPSK" pitchFamily="34" charset="-34"/>
              <a:cs typeface="TH SarabunPSK" pitchFamily="34" charset="-34"/>
            </a:endParaRPr>
          </a:p>
          <a:p>
            <a:pPr marL="365125" indent="-255588">
              <a:lnSpc>
                <a:spcPct val="150000"/>
              </a:lnSpc>
              <a:buFont typeface="Wingdings 3" pitchFamily="18" charset="2"/>
              <a:buChar char=""/>
            </a:pPr>
            <a:r>
              <a:rPr lang="th-TH" sz="2000" b="1">
                <a:latin typeface="TH SarabunPSK" pitchFamily="34" charset="-34"/>
                <a:cs typeface="TH SarabunPSK" pitchFamily="34" charset="-34"/>
              </a:rPr>
              <a:t>ตามสัญญาควรส่งงานได้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งวด   คิดเป็น   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๑๓.๐๐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>
              <a:latin typeface="TH SarabunPSK" pitchFamily="34" charset="-34"/>
              <a:cs typeface="TH SarabunPSK" pitchFamily="34" charset="-34"/>
            </a:endParaRPr>
          </a:p>
          <a:p>
            <a:pPr marL="365125" indent="-255588">
              <a:lnSpc>
                <a:spcPct val="150000"/>
              </a:lnSpc>
              <a:buFont typeface="Wingdings 3" pitchFamily="18" charset="2"/>
              <a:buChar char=""/>
            </a:pPr>
            <a:r>
              <a:rPr lang="th-TH" sz="2000" b="1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 </a:t>
            </a:r>
            <a:r>
              <a:rPr lang="en-US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งวด  คิดเป็น    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๓.๐๐  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>
              <a:latin typeface="TH SarabunPSK" pitchFamily="34" charset="-34"/>
              <a:cs typeface="TH SarabunPSK" pitchFamily="34" charset="-34"/>
            </a:endParaRPr>
          </a:p>
          <a:p>
            <a:pPr marL="365125" indent="-255588">
              <a:lnSpc>
                <a:spcPct val="150000"/>
              </a:lnSpc>
              <a:buFont typeface="Wingdings 3" pitchFamily="18" charset="2"/>
              <a:buChar char=""/>
            </a:pPr>
            <a:r>
              <a:rPr lang="th-TH" sz="2000" b="1">
                <a:latin typeface="TH SarabunPSK" pitchFamily="34" charset="-34"/>
                <a:cs typeface="TH SarabunPSK" pitchFamily="34" charset="-34"/>
              </a:rPr>
              <a:t>เป็นจำนวนเงิน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๒,๒๔๑,๐๐๐.- 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บาท เงินล่วงหน้า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๑๑,๒๐๕,๐๐๐.-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บาท) </a:t>
            </a:r>
          </a:p>
          <a:p>
            <a:pPr marL="365125" indent="-255588">
              <a:lnSpc>
                <a:spcPct val="150000"/>
              </a:lnSpc>
              <a:buFont typeface="Wingdings 3" pitchFamily="18" charset="2"/>
              <a:buChar char=""/>
            </a:pPr>
            <a:r>
              <a:rPr lang="th-TH" sz="2000" b="1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 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4" name="Rectangle 3"/>
          <p:cNvSpPr txBox="1">
            <a:spLocks noChangeArrowheads="1"/>
          </p:cNvSpPr>
          <p:nvPr/>
        </p:nvSpPr>
        <p:spPr bwMode="auto">
          <a:xfrm>
            <a:off x="6372225" y="3617913"/>
            <a:ext cx="27717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th-TH" sz="20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4608513" y="3795713"/>
            <a:ext cx="45354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 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เมื่อ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๘ มี.ค.๕๙ 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ตรวจเมื่อ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๑๔ มี.ค.๕๙</a:t>
            </a:r>
          </a:p>
          <a:p>
            <a:r>
              <a:rPr lang="th-TH" sz="2000" b="1">
                <a:latin typeface="TH SarabunPSK" pitchFamily="34" charset="-34"/>
                <a:cs typeface="TH SarabunPSK" pitchFamily="34" charset="-34"/>
              </a:rPr>
              <a:t>งวดที่ ๑ (๓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u="sng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๓ </a:t>
            </a:r>
            <a:r>
              <a:rPr lang="en-US" sz="2000" b="1" u="sng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u="sng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>
                <a:latin typeface="TH SarabunPSK" pitchFamily="34" charset="-34"/>
                <a:cs typeface="TH SarabunPSK" pitchFamily="34" charset="-34"/>
              </a:rPr>
              <a:t>สถานะสัญญา </a:t>
            </a:r>
            <a:r>
              <a:rPr lang="th-TH" sz="1800" b="1" u="sng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สั่งหยุดงานตั้งแต่ ๘ มี.ค.๕๙ </a:t>
            </a:r>
            <a:r>
              <a:rPr lang="th-TH" sz="1800" b="1" u="sng">
                <a:latin typeface="TH SarabunPSK" pitchFamily="34" charset="-34"/>
                <a:cs typeface="TH SarabunPSK" pitchFamily="34" charset="-34"/>
              </a:rPr>
              <a:t>รวม ๕๒ วัน </a:t>
            </a:r>
            <a:r>
              <a:rPr lang="th-TH" sz="1800" b="1" u="sng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๑๔.๒๔ </a:t>
            </a:r>
            <a:r>
              <a:rPr lang="en-US" sz="1800" b="1" u="sng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800" b="1" u="sng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r>
              <a:rPr lang="th-TH" sz="2000" b="1">
                <a:latin typeface="TH SarabunPSK" pitchFamily="34" charset="-34"/>
                <a:cs typeface="TH SarabunPSK" pitchFamily="34" charset="-34"/>
              </a:rPr>
              <a:t>ไม่รวมเวลาสั่งหยุดงาน ล่าช้า ๗๐ วัน           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๑๙.๑๗ </a:t>
            </a:r>
            <a:r>
              <a:rPr lang="en-US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   </a:t>
            </a:r>
            <a:endParaRPr lang="th-TH" sz="2000" b="1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๙๐</a:t>
            </a:r>
            <a:r>
              <a:rPr lang="en-US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>
                <a:latin typeface="TH SarabunPSK" pitchFamily="34" charset="-34"/>
                <a:cs typeface="TH SarabunPSK" pitchFamily="34" charset="-34"/>
              </a:rPr>
              <a:t>คาดว่า จะส่งงานอีก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งวด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ปลายเดือน มิ.ย. ๕๙ </a:t>
            </a:r>
            <a:r>
              <a:rPr lang="th-TH" sz="2000" b="1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b="1" u="sng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ปัญหา</a:t>
            </a:r>
          </a:p>
          <a:p>
            <a:pPr lvl="3">
              <a:buFont typeface="Wingdings" pitchFamily="2" charset="2"/>
              <a:buChar char="q"/>
            </a:pPr>
            <a:r>
              <a:rPr lang="th-TH" sz="2000" b="1">
                <a:latin typeface="TH SarabunPSK" pitchFamily="34" charset="-34"/>
                <a:cs typeface="TH SarabunPSK" pitchFamily="34" charset="-34"/>
              </a:rPr>
              <a:t> เจอะอุปสรรคเข็มเจาะ พบปริมาณ           น้ำใต้ดินที่ความลึก </a:t>
            </a:r>
            <a:r>
              <a:rPr lang="th-TH" sz="2000" b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๑๓.๐๐-๑๔.๐๐ ม.    ไม่สามารถเทคอนกรีตได้        </a:t>
            </a:r>
          </a:p>
          <a:p>
            <a:r>
              <a:rPr lang="th-TH" sz="2000" b="1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2339975" y="2852738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0563" y="3160768"/>
            <a:ext cx="4643437" cy="707886"/>
          </a:xfrm>
          <a:prstGeom prst="rect">
            <a:avLst/>
          </a:prstGeom>
          <a:noFill/>
          <a:ln>
            <a:noFill/>
          </a:ln>
          <a:effectLst>
            <a:glow rad="127000">
              <a:srgbClr val="66FF33"/>
            </a:glow>
            <a:outerShdw blurRad="76200" dir="18900000" sy="23000" kx="-1200000" algn="bl" rotWithShape="0">
              <a:srgbClr val="FF66FF">
                <a:alpha val="2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</a:rPr>
              <a:t>ผู้ควบคุมงาน </a:t>
            </a:r>
            <a:r>
              <a:rPr lang="th-TH" sz="2000" b="1" dirty="0">
                <a:latin typeface="Angsana New" pitchFamily="18" charset="-34"/>
              </a:rPr>
              <a:t>๑.</a:t>
            </a:r>
            <a:r>
              <a:rPr lang="th-TH" sz="2000" b="1" dirty="0" err="1">
                <a:latin typeface="Angsana New" pitchFamily="18" charset="-34"/>
              </a:rPr>
              <a:t>น.ต</a:t>
            </a:r>
            <a:r>
              <a:rPr lang="th-TH" sz="2000" b="1" dirty="0">
                <a:latin typeface="Angsana New" pitchFamily="18" charset="-34"/>
              </a:rPr>
              <a:t>.อาคม </a:t>
            </a:r>
            <a:r>
              <a:rPr lang="th-TH" sz="2000" b="1" dirty="0" err="1">
                <a:latin typeface="Angsana New" pitchFamily="18" charset="-34"/>
              </a:rPr>
              <a:t>พรหมณา</a:t>
            </a:r>
            <a:r>
              <a:rPr lang="th-TH" sz="2000" b="1" dirty="0">
                <a:latin typeface="Angsana New" pitchFamily="18" charset="-34"/>
              </a:rPr>
              <a:t>เวช โทร.๐๘๙-๖๕๔๕๔๘๖    ๒.</a:t>
            </a:r>
            <a:r>
              <a:rPr lang="th-TH" sz="2000" b="1" dirty="0" err="1">
                <a:latin typeface="Angsana New" pitchFamily="18" charset="-34"/>
              </a:rPr>
              <a:t>ร.ท</a:t>
            </a:r>
            <a:r>
              <a:rPr lang="th-TH" sz="2000" b="1" dirty="0">
                <a:latin typeface="Angsana New" pitchFamily="18" charset="-34"/>
              </a:rPr>
              <a:t>.อดิศร สง</a:t>
            </a:r>
            <a:r>
              <a:rPr lang="th-TH" sz="2000" b="1" dirty="0" err="1">
                <a:latin typeface="Angsana New" pitchFamily="18" charset="-34"/>
              </a:rPr>
              <a:t>สุวรรณ์</a:t>
            </a:r>
            <a:r>
              <a:rPr lang="th-TH" sz="2000" b="1" dirty="0">
                <a:latin typeface="Angsana New" pitchFamily="18" charset="-34"/>
              </a:rPr>
              <a:t> โทร.๐๘๖-๙๖๖๖๑๗๒</a:t>
            </a:r>
          </a:p>
        </p:txBody>
      </p:sp>
      <p:pic>
        <p:nvPicPr>
          <p:cNvPr id="2060" name="Picture 15" descr="C:\Users\Adminstrator\Desktop\รูปในกล้องทั้งหมดถึงเดือน เม.ย.๕๙\DSCF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7913"/>
            <a:ext cx="450056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สี่เหลี่ยมผืนผ้า 6"/>
          <p:cNvSpPr>
            <a:spLocks noChangeArrowheads="1"/>
          </p:cNvSpPr>
          <p:nvPr/>
        </p:nvSpPr>
        <p:spPr bwMode="auto">
          <a:xfrm>
            <a:off x="2932113" y="3395663"/>
            <a:ext cx="1665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i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ถ่ายเมื่อ ๒๖ เม.ย.๕๙</a:t>
            </a:r>
            <a:endParaRPr lang="th-TH" sz="2000" b="1" i="1">
              <a:solidFill>
                <a:srgbClr val="FFFF0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 rot="19455694">
            <a:off x="1286076" y="2526912"/>
            <a:ext cx="4112654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ล่าช้า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1462" y="571480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ชย.ทร.เลขที่ ๕๙/งป.๒๕๕๙ ลงวันที่ ๑๑ ก.พ.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หจก. พัฒนาบรรณกิจ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๑๒ ก.พ.๕๙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๑๐ ก.ค.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๓,๕๔๐,๐๐๐.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๑๕๐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๓,๕๔๐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น.อ. วรกร สุขมงคล 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2844" y="3500438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25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74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49.33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  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 2 งวด   คิดเป็น        22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-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 คิดเป็น          -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         </a:t>
            </a:r>
            <a:r>
              <a:rPr lang="th-TH" sz="2000" dirty="0" smtClean="0"/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 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18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357562"/>
            <a:ext cx="4427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ส่งงานครั้งล่าสุดครั้งที่...........เมื่อ............ตรวจเมื่อ.............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งวดที่........... 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ล่าช้ากว่าแผนงาน ประมาณ                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      15 %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จะส่งงาน..........    งวด ............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72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             จ้างซ่อมทำโครงสร้างอาคาร</a:t>
            </a:r>
            <a:r>
              <a:rPr kumimoji="0" lang="th-TH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บก.กทบ.กร  ( ระยะที่ 2 )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Picture 13" descr="DSC0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2000232" cy="1500174"/>
          </a:xfrm>
          <a:prstGeom prst="rect">
            <a:avLst/>
          </a:prstGeom>
        </p:spPr>
      </p:pic>
      <p:pic>
        <p:nvPicPr>
          <p:cNvPr id="15" name="Picture 14" descr="DSC06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500042"/>
            <a:ext cx="1905014" cy="1428760"/>
          </a:xfrm>
          <a:prstGeom prst="rect">
            <a:avLst/>
          </a:prstGeom>
        </p:spPr>
      </p:pic>
      <p:pic>
        <p:nvPicPr>
          <p:cNvPr id="17" name="Picture 16" descr="DSC06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1" y="2000240"/>
            <a:ext cx="1809763" cy="1357322"/>
          </a:xfrm>
          <a:prstGeom prst="rect">
            <a:avLst/>
          </a:prstGeom>
        </p:spPr>
      </p:pic>
      <p:pic>
        <p:nvPicPr>
          <p:cNvPr id="18" name="Picture 17" descr="DSC06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1857388"/>
            <a:ext cx="2190733" cy="1643050"/>
          </a:xfrm>
          <a:prstGeom prst="rect">
            <a:avLst/>
          </a:prstGeom>
        </p:spPr>
      </p:pic>
      <p:pic>
        <p:nvPicPr>
          <p:cNvPr id="19" name="Picture 18" descr="DSC068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1285860"/>
            <a:ext cx="1523979" cy="1142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2996952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ถ่ายเมื่อ 24 เม.ย.59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 rot="19455694">
            <a:off x="1214070" y="1518800"/>
            <a:ext cx="4112654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ล่าช้า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E:\0.งานประชุม\4.สวัสดิการภายใน ชย\30 ต.ค.56\2009012315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13" descr="ผลการค้นหารูปภาพสำหรับ ไฟฟ้าพลังงานแสงอาทิตย์ roof top"/>
          <p:cNvSpPr>
            <a:spLocks noChangeAspect="1" noChangeArrowheads="1"/>
          </p:cNvSpPr>
          <p:nvPr/>
        </p:nvSpPr>
        <p:spPr bwMode="auto">
          <a:xfrm>
            <a:off x="1524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53975" y="57150"/>
          <a:ext cx="9036050" cy="6985635"/>
        </p:xfrm>
        <a:graphic>
          <a:graphicData uri="http://schemas.openxmlformats.org/drawingml/2006/table">
            <a:tbl>
              <a:tblPr/>
              <a:tblGrid>
                <a:gridCol w="473075"/>
                <a:gridCol w="2790825"/>
                <a:gridCol w="1079500"/>
                <a:gridCol w="1077913"/>
                <a:gridCol w="1100137"/>
                <a:gridCol w="1246188"/>
                <a:gridCol w="12684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ชื่องาน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สัญญา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ผู้รับจ้าง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เริ่มต้น/แล้วเสร็จ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คณะกรรม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การตรวจการจ้าง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ผู้ควบคุมงาน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วังนันทอุทยาน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๖๗/งป.๒๕๕๙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บ.โซลาร์ตรอนฯ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๑๙ ก.พ.- ๑๗ ก.ค.๕๙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น.อ.เกรียงศักดิ์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น.ท.วิเชษฐ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น.ท.บัณฑิต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อธบ.อร.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๖๖/งป.๒๕๕๙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บ.โซลาร์ตรอนฯ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๑๙ ก.พ.- ๑๗ ก.ค.๕๙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น.อ.จิรศักดิ์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น.อ.เกรียงศักดิ์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น.ท.จุฑา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อจปร.อร.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๕๒/งป.๒๕๕๙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บ.เพาเวอร์โซลูชั่นฯ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๑๕ ม.ค.- ๑๒ มิ.ย.๕๙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น.อ.จิรศักดิ์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น.อ.พิษณุ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น.อ.สมศักดิ์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อรม.อร.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๖๐/งป.๒๕๕๙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ร่วมค้า พีดับเบิลยูฯ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๑๖ ก.พ. – ๑๔ มิ.ย.๕๙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น.อ.สุรินทร์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น.ท.ทูลถวาย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น.ท.รุ่งศักดิ์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ชย.ทร.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อยู่ระหว่างการพิจารณาอนุมัติจ้างของ ทร.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E:\0.งานประชุม\4.สวัสดิการภายใน ชย\30 ต.ค.56\2009012315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13" descr="ผลการค้นหารูปภาพสำหรับ ไฟฟ้าพลังงานแสงอาทิตย์ roof top"/>
          <p:cNvSpPr>
            <a:spLocks noChangeAspect="1" noChangeArrowheads="1"/>
          </p:cNvSpPr>
          <p:nvPr/>
        </p:nvSpPr>
        <p:spPr bwMode="auto">
          <a:xfrm>
            <a:off x="1524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53975" y="-100013"/>
          <a:ext cx="9080500" cy="7216775"/>
        </p:xfrm>
        <a:graphic>
          <a:graphicData uri="http://schemas.openxmlformats.org/drawingml/2006/table">
            <a:tbl>
              <a:tblPr/>
              <a:tblGrid>
                <a:gridCol w="473075"/>
                <a:gridCol w="2790825"/>
                <a:gridCol w="1079500"/>
                <a:gridCol w="1077913"/>
                <a:gridCol w="117475"/>
                <a:gridCol w="1006475"/>
                <a:gridCol w="166687"/>
                <a:gridCol w="1077913"/>
                <a:gridCol w="117475"/>
                <a:gridCol w="11731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ชื่องาน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สัญญา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ผู้รับจ้าง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เริ่มต้น/แล้วเสร็จ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คณะกรรม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การตรวจการจ้าง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ผู้ควบคุมงาน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นสร.กร.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๖๑/งป.๒๕๕๙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บ.เพาเวอร์โซลูชั่นฯ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๑๖ ก.พ.- ๑๔ มิ.ย.๕๙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น.อ.พิษณุ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น.ท.สมพงษ์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ร.ท.สุเทพ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สพ.ทร.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๖๖/งป.๒๕๕๙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บ.โซลาร์ตรอนฯ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๑๐ ธ.ค.๕๘ – ๘ มี.ค.๕๙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น.ท.ชัยโชค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ทรภ.๓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๖๒/งป.๒๕๕๙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บ.เพาเวอร์โซลูชั่นฯ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๑๖ ก.พ.- ๑๔ มิ.ย.๕๙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น.ท.อุทัย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น.ต.วิรัตน์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น.ต.ดำรงฤทธิ์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จว.กระบี่ - สตูล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๔๘/งป.๒๕๕๙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ร่วมค้า ยูบีทีฯ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๗ ม.ค. –    ๕ เม.ย.๕๙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น.ท.คมกฤษ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น.ต.กิจจา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ร.ต.อรุณ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ระนอง - พังงา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๕๓/งป.๒๕๕๙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ร่วมค้า ยูบีทีฯ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๑๕ ม.ค. –    ๑๓ เม.ย.๕๙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น.ท.จุฑา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น.ต.จุฑา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ร.อ.สมพงษ์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E:\0.งานประชุม\4.สวัสดิการภายใน ชย\30 ต.ค.56\2009012315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13" descr="ผลการค้นหารูปภาพสำหรับ ไฟฟ้าพลังงานแสงอาทิตย์ roof top"/>
          <p:cNvSpPr>
            <a:spLocks noChangeAspect="1" noChangeArrowheads="1"/>
          </p:cNvSpPr>
          <p:nvPr/>
        </p:nvSpPr>
        <p:spPr bwMode="auto">
          <a:xfrm>
            <a:off x="1524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53975" y="57150"/>
          <a:ext cx="9080500" cy="6985635"/>
        </p:xfrm>
        <a:graphic>
          <a:graphicData uri="http://schemas.openxmlformats.org/drawingml/2006/table">
            <a:tbl>
              <a:tblPr/>
              <a:tblGrid>
                <a:gridCol w="473075"/>
                <a:gridCol w="2790825"/>
                <a:gridCol w="1079500"/>
                <a:gridCol w="1077913"/>
                <a:gridCol w="117475"/>
                <a:gridCol w="1006475"/>
                <a:gridCol w="166687"/>
                <a:gridCol w="1077913"/>
                <a:gridCol w="117475"/>
                <a:gridCol w="11731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ชื่องาน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สัญญา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ผู้รับจ้าง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เริ่มต้น/แล้วเสร็จ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คณะกรรม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การตรวจการจ้าง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ผู้ควบคุมงาน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จว.ชลบุรี.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๕๘/งป.๒๕๕๙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บ.เพาเวอร์เมติคฯ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 ก.พ.-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๔ พ.ค.๕๙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จว.จันทบุรี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๔๗/งป.๒๕๕๙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กิจการ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ร่วมค้า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พีดับเบิลยูฯ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๓๐ ธ.ค.๕๘ – ๒๘ มี.ค.๕๙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น.อ.ทูลถวาย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ร.อ.พิทักษ์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ร.อ.ขวัญชัย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๑๓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จ้างติดตั้งระบบผลิตไฟฟ้าด้วยเซลล์แสงอาทิตย์ (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Solar Cell)  </a:t>
                      </a: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ในพื้นที่ จว.ตราด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๕๔/งป.๒๕๕๙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บ.เพาเวอร์เมติคฯ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๒๑ ม.ค.- ๑๙ เม.ย.๕๙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น.อ.บรรเจิด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ร.อ.วัลลภ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ร.ต.โชติ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งานปี </a:t>
            </a:r>
            <a:r>
              <a:rPr lang="th-TH" sz="6000" b="1" dirty="0" err="1" smtClean="0">
                <a:latin typeface="TH SarabunPSK" charset="0"/>
                <a:ea typeface="TH SarabunPSK" charset="0"/>
                <a:cs typeface="TH SarabunPSK" charset="0"/>
              </a:rPr>
              <a:t>งป.</a:t>
            </a:r>
            <a:r>
              <a:rPr lang="th-TH" sz="6000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6000" b="1" dirty="0" smtClean="0">
                <a:latin typeface="TH SarabunPSK" charset="0"/>
                <a:ea typeface="TH SarabunPSK" charset="0"/>
                <a:cs typeface="TH SarabunPSK" charset="0"/>
              </a:rPr>
              <a:t>59</a:t>
            </a:r>
            <a:endParaRPr lang="th-TH" sz="6000" b="1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C:\Users\MrNUT\Desktop\13090757_1270159806345587_112740801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563" y="1219200"/>
            <a:ext cx="230346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4" descr="C:\Users\MrNUT\Desktop\13090671_1270159759678925_55132650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644008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ตัวเชื่อมต่อตรง 8"/>
          <p:cNvCxnSpPr/>
          <p:nvPr/>
        </p:nvCxnSpPr>
        <p:spPr>
          <a:xfrm>
            <a:off x="611560" y="6669360"/>
            <a:ext cx="76962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ตัวเชื่อมต่อตรง 10"/>
          <p:cNvCxnSpPr/>
          <p:nvPr/>
        </p:nvCxnSpPr>
        <p:spPr>
          <a:xfrm>
            <a:off x="9134475" y="0"/>
            <a:ext cx="0" cy="685800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755576" y="2996952"/>
            <a:ext cx="3039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b="1" dirty="0">
                <a:solidFill>
                  <a:srgbClr val="FF0000"/>
                </a:solidFill>
              </a:rPr>
              <a:t>ถ่ายเมื่อ ๒๕ เม.ย.๕๙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1588"/>
            <a:ext cx="91059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kern="0" dirty="0" smtClean="0">
                <a:latin typeface="TH SarabunPSK" pitchFamily="34" charset="-34"/>
                <a:cs typeface="TH SarabunPSK" pitchFamily="34" charset="-34"/>
              </a:rPr>
              <a:t>ก่อสร้าง</a:t>
            </a:r>
            <a:r>
              <a:rPr lang="th-TH" sz="2400" b="1" kern="0" dirty="0">
                <a:latin typeface="TH SarabunPSK" pitchFamily="34" charset="-34"/>
                <a:cs typeface="TH SarabunPSK" pitchFamily="34" charset="-34"/>
              </a:rPr>
              <a:t>กราบพักทหาร </a:t>
            </a:r>
            <a:r>
              <a:rPr lang="th-TH" sz="2400" b="1" kern="0" dirty="0" smtClean="0">
                <a:latin typeface="TH SarabunPSK" pitchFamily="34" charset="-34"/>
                <a:cs typeface="TH SarabunPSK" pitchFamily="34" charset="-34"/>
              </a:rPr>
              <a:t>ขนาด </a:t>
            </a:r>
            <a:r>
              <a:rPr lang="th-TH" sz="2400" b="1" kern="0" dirty="0">
                <a:latin typeface="TH SarabunPSK" pitchFamily="34" charset="-34"/>
                <a:cs typeface="TH SarabunPSK" pitchFamily="34" charset="-34"/>
              </a:rPr>
              <a:t>๑๐๐ – ๒๐๐ คน ของ </a:t>
            </a:r>
            <a:endParaRPr lang="th-TH" sz="2400" b="1" kern="0" dirty="0" smtClean="0">
              <a:latin typeface="TH SarabunPSK" pitchFamily="34" charset="-34"/>
              <a:cs typeface="TH SarabunPSK" pitchFamily="34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kern="0" dirty="0" smtClean="0">
                <a:latin typeface="TH SarabunPSK" pitchFamily="34" charset="-34"/>
                <a:cs typeface="TH SarabunPSK" pitchFamily="34" charset="-34"/>
              </a:rPr>
              <a:t>ศูนย์</a:t>
            </a:r>
            <a:r>
              <a:rPr lang="th-TH" sz="2400" b="1" kern="0" dirty="0">
                <a:latin typeface="TH SarabunPSK" pitchFamily="34" charset="-34"/>
                <a:cs typeface="TH SarabunPSK" pitchFamily="34" charset="-34"/>
              </a:rPr>
              <a:t>การฝึก </a:t>
            </a:r>
            <a:r>
              <a:rPr lang="th-TH" sz="2400" b="1" kern="0" dirty="0" smtClean="0">
                <a:latin typeface="TH SarabunPSK" pitchFamily="34" charset="-34"/>
                <a:cs typeface="TH SarabunPSK" pitchFamily="34" charset="-34"/>
              </a:rPr>
              <a:t>หน่วย</a:t>
            </a:r>
            <a:r>
              <a:rPr lang="th-TH" sz="2400" b="1" kern="0" dirty="0">
                <a:latin typeface="TH SarabunPSK" pitchFamily="34" charset="-34"/>
                <a:cs typeface="TH SarabunPSK" pitchFamily="34" charset="-34"/>
              </a:rPr>
              <a:t>บัญชาการต่อสู้อากาศยานและรักษาฝั่ง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438" y="1292225"/>
            <a:ext cx="4462462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1800" b="1" dirty="0">
                <a:latin typeface="TH SarabunIT๙" panose="020B0500040200020003" pitchFamily="34" charset="-34"/>
              </a:rPr>
              <a:t>สัญญา  </a:t>
            </a:r>
            <a:r>
              <a:rPr lang="th-TH" sz="1800" b="1" dirty="0" err="1">
                <a:latin typeface="TH SarabunIT๙" panose="020B0500040200020003" pitchFamily="34" charset="-34"/>
              </a:rPr>
              <a:t>ชย.ทร</a:t>
            </a:r>
            <a:r>
              <a:rPr lang="th-TH" sz="1800" b="1" dirty="0">
                <a:latin typeface="TH SarabunIT๙" panose="020B0500040200020003" pitchFamily="34" charset="-34"/>
              </a:rPr>
              <a:t>.  เลขที่  ๒๖/</a:t>
            </a:r>
            <a:r>
              <a:rPr lang="th-TH" sz="1800" b="1" dirty="0" err="1">
                <a:latin typeface="TH SarabunIT๙" panose="020B0500040200020003" pitchFamily="34" charset="-34"/>
              </a:rPr>
              <a:t>งป</a:t>
            </a:r>
            <a:r>
              <a:rPr lang="th-TH" sz="1800" b="1" dirty="0">
                <a:latin typeface="TH SarabunIT๙" panose="020B0500040200020003" pitchFamily="34" charset="-34"/>
              </a:rPr>
              <a:t>.๒๕๕๙  ลงวันที่  ๒๐ พ.ย.๕๘</a:t>
            </a:r>
          </a:p>
          <a:p>
            <a:pPr>
              <a:defRPr/>
            </a:pPr>
            <a:r>
              <a:rPr lang="th-TH" sz="1800" b="1" dirty="0">
                <a:latin typeface="TH SarabunIT๙" panose="020B0500040200020003" pitchFamily="34" charset="-34"/>
              </a:rPr>
              <a:t>ผู้รับจ้าง บริษัท ทำไม่ได้ไม่มี  จำกัด</a:t>
            </a:r>
          </a:p>
          <a:p>
            <a:pPr>
              <a:defRPr/>
            </a:pPr>
            <a:r>
              <a:rPr lang="th-TH" sz="1800" b="1" dirty="0"/>
              <a:t>กำหนดเริ่มงาน </a:t>
            </a:r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๒๑ พ.ย.๕๘</a:t>
            </a:r>
            <a:r>
              <a:rPr lang="th-TH" sz="1800" b="1" dirty="0">
                <a:latin typeface="TH SarabunIT๙" panose="020B0500040200020003" pitchFamily="34" charset="-34"/>
              </a:rPr>
              <a:t> กำหนดแล้วเสร็จ </a:t>
            </a:r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๑๕ ก.ย.๕๙</a:t>
            </a:r>
          </a:p>
          <a:p>
            <a:pPr>
              <a:defRPr/>
            </a:pPr>
            <a:r>
              <a:rPr lang="th-TH" sz="1800" b="1" dirty="0">
                <a:latin typeface="TH SarabunIT๙" panose="020B0500040200020003" pitchFamily="34" charset="-34"/>
              </a:rPr>
              <a:t>แบ่งงานเป็น </a:t>
            </a:r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๒๐</a:t>
            </a:r>
            <a:r>
              <a:rPr lang="th-TH" sz="1800" b="1" dirty="0">
                <a:latin typeface="TH SarabunIT๙" panose="020B0500040200020003" pitchFamily="34" charset="-34"/>
              </a:rPr>
              <a:t> งวด ค่าก่อสร้าง </a:t>
            </a:r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+mj-cs"/>
              </a:rPr>
              <a:t>๒๘</a:t>
            </a:r>
            <a:r>
              <a:rPr lang="en-US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+mj-cs"/>
              </a:rPr>
              <a:t>,</a:t>
            </a:r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+mj-cs"/>
              </a:rPr>
              <a:t>๘๘๘</a:t>
            </a:r>
            <a:r>
              <a:rPr lang="en-US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+mj-cs"/>
              </a:rPr>
              <a:t>,</a:t>
            </a:r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+mj-cs"/>
              </a:rPr>
              <a:t>๘๘๘.-</a:t>
            </a:r>
            <a:r>
              <a:rPr lang="th-TH" sz="1800" b="1" dirty="0">
                <a:latin typeface="TH SarabunIT๙" panose="020B0500040200020003" pitchFamily="34" charset="-34"/>
              </a:rPr>
              <a:t> บาท</a:t>
            </a:r>
          </a:p>
          <a:p>
            <a:pPr>
              <a:defRPr/>
            </a:pPr>
            <a:r>
              <a:rPr lang="th-TH" sz="1800" b="1" dirty="0">
                <a:latin typeface="TH SarabunIT๙" panose="020B0500040200020003" pitchFamily="34" charset="-34"/>
              </a:rPr>
              <a:t>รวมระยะเวลาก่อสร้าง </a:t>
            </a:r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๓๐๐</a:t>
            </a:r>
            <a:r>
              <a:rPr lang="th-TH" sz="1800" b="1" dirty="0">
                <a:latin typeface="TH SarabunIT๙" panose="020B0500040200020003" pitchFamily="34" charset="-34"/>
              </a:rPr>
              <a:t> วัน ค่าปรับวันละ </a:t>
            </a:r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๒๓</a:t>
            </a:r>
            <a:r>
              <a:rPr lang="en-US" sz="1800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,</a:t>
            </a:r>
            <a:r>
              <a:rPr lang="th-TH" sz="1800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๑๑๒.-</a:t>
            </a:r>
            <a:r>
              <a:rPr lang="th-TH" sz="1800" b="1" dirty="0">
                <a:latin typeface="TH SarabunIT๙" panose="020B0500040200020003" pitchFamily="34" charset="-34"/>
              </a:rPr>
              <a:t> บาท</a:t>
            </a:r>
          </a:p>
          <a:p>
            <a:pPr>
              <a:defRPr/>
            </a:pPr>
            <a:r>
              <a:rPr lang="th-TH" sz="1800" b="1" dirty="0">
                <a:latin typeface="TH SarabunIT๙" panose="020B0500040200020003" pitchFamily="34" charset="-34"/>
              </a:rPr>
              <a:t>ค้ำประกัน ๒ ปี</a:t>
            </a:r>
          </a:p>
          <a:p>
            <a:pPr>
              <a:defRPr/>
            </a:pPr>
            <a:r>
              <a:rPr lang="th-TH" sz="1800" b="1" dirty="0" err="1">
                <a:latin typeface="TH SarabunIT๙" panose="020B0500040200020003" pitchFamily="34" charset="-34"/>
              </a:rPr>
              <a:t>น.อ</a:t>
            </a:r>
            <a:r>
              <a:rPr lang="th-TH" sz="1800" b="1" dirty="0">
                <a:latin typeface="TH SarabunIT๙" panose="020B0500040200020003" pitchFamily="34" charset="-34"/>
              </a:rPr>
              <a:t>.</a:t>
            </a:r>
            <a:r>
              <a:rPr lang="th-TH" sz="1800" b="1" dirty="0"/>
              <a:t> ธีรพงศ์ </a:t>
            </a:r>
            <a:r>
              <a:rPr lang="th-TH" sz="1800" b="1" dirty="0" err="1"/>
              <a:t>หุตายน</a:t>
            </a:r>
            <a:r>
              <a:rPr lang="th-TH" sz="1800" b="1" dirty="0">
                <a:latin typeface="TH SarabunIT๙" panose="020B0500040200020003" pitchFamily="34" charset="-34"/>
              </a:rPr>
              <a:t>  ประธานกรรมการตรวจการจ้าง</a:t>
            </a:r>
          </a:p>
          <a:p>
            <a:pPr>
              <a:defRPr/>
            </a:pPr>
            <a:endParaRPr lang="th-TH" sz="1800" b="1" dirty="0">
              <a:latin typeface="TH SarabunIT๙" panose="020B0500040200020003" pitchFamily="34" charset="-34"/>
            </a:endParaRPr>
          </a:p>
          <a:p>
            <a:pPr>
              <a:defRPr/>
            </a:pPr>
            <a:r>
              <a:rPr lang="th-TH" sz="1800" b="1" dirty="0">
                <a:latin typeface="TH SarabunIT๙" panose="020B0500040200020003" pitchFamily="34" charset="-34"/>
              </a:rPr>
              <a:t>ส่งงานครั้งล่าสุดครั้งที่ ๑ เมื่อ ๑๑ เม.ย.๕๙</a:t>
            </a:r>
          </a:p>
          <a:p>
            <a:pPr>
              <a:defRPr/>
            </a:pPr>
            <a:r>
              <a:rPr lang="th-TH" sz="1800" b="1" dirty="0">
                <a:latin typeface="TH SarabunIT๙" panose="020B0500040200020003" pitchFamily="34" charset="-34"/>
              </a:rPr>
              <a:t>งวดที่ ๑-๒ (๑๐.๙</a:t>
            </a:r>
            <a:r>
              <a:rPr lang="en-US" sz="1800" b="1" dirty="0">
                <a:latin typeface="TH SarabunIT๙" panose="020B0500040200020003" pitchFamily="34" charset="-34"/>
              </a:rPr>
              <a:t>%</a:t>
            </a:r>
            <a:r>
              <a:rPr lang="th-TH" sz="1800" b="1" dirty="0">
                <a:latin typeface="TH SarabunIT๙" panose="020B0500040200020003" pitchFamily="34" charset="-34"/>
              </a:rPr>
              <a:t>)</a:t>
            </a:r>
            <a:r>
              <a:rPr lang="en-US" sz="1800" b="1" dirty="0">
                <a:latin typeface="TH SarabunIT๙" panose="020B0500040200020003" pitchFamily="34" charset="-34"/>
              </a:rPr>
              <a:t>, </a:t>
            </a:r>
            <a:r>
              <a:rPr lang="th-TH" sz="1800" b="1" dirty="0">
                <a:latin typeface="TH SarabunIT๙" panose="020B0500040200020003" pitchFamily="34" charset="-34"/>
              </a:rPr>
              <a:t>งวดที่ ๓ (๖.๘</a:t>
            </a:r>
            <a:r>
              <a:rPr lang="en-US" sz="1800" b="1" dirty="0">
                <a:latin typeface="TH SarabunIT๙" panose="020B0500040200020003" pitchFamily="34" charset="-34"/>
              </a:rPr>
              <a:t>%</a:t>
            </a:r>
            <a:r>
              <a:rPr lang="th-TH" sz="1800" b="1" dirty="0">
                <a:latin typeface="TH SarabunIT๙" panose="020B0500040200020003" pitchFamily="34" charset="-34"/>
              </a:rPr>
              <a:t>) </a:t>
            </a:r>
            <a:r>
              <a:rPr lang="th-TH" sz="1800" b="1" u="sng" dirty="0">
                <a:solidFill>
                  <a:srgbClr val="0070C0"/>
                </a:solidFill>
                <a:latin typeface="TH SarabunIT๙" panose="020B0500040200020003" pitchFamily="34" charset="-34"/>
              </a:rPr>
              <a:t>รวม ๑๗.๗</a:t>
            </a:r>
            <a:r>
              <a:rPr lang="en-US" sz="1800" b="1" u="sng" dirty="0">
                <a:solidFill>
                  <a:srgbClr val="0070C0"/>
                </a:solidFill>
                <a:latin typeface="TH SarabunIT๙" panose="020B0500040200020003" pitchFamily="34" charset="-34"/>
              </a:rPr>
              <a:t>%</a:t>
            </a:r>
          </a:p>
          <a:p>
            <a:pPr>
              <a:defRPr/>
            </a:pPr>
            <a:r>
              <a:rPr lang="th-TH" sz="1800" b="1" u="sng" dirty="0">
                <a:latin typeface="TH SarabunIT๙" panose="020B0500040200020003" pitchFamily="34" charset="-34"/>
              </a:rPr>
              <a:t>สถานะสัญญา</a:t>
            </a:r>
          </a:p>
          <a:p>
            <a:pPr>
              <a:defRPr/>
            </a:pPr>
            <a:r>
              <a:rPr lang="th-TH" sz="1800" b="1" dirty="0">
                <a:latin typeface="TH SarabunIT๙" panose="020B0500040200020003" pitchFamily="34" charset="-34"/>
              </a:rPr>
              <a:t>ล่าช้า </a:t>
            </a:r>
            <a:r>
              <a:rPr lang="th-TH" sz="1800" b="1" dirty="0" smtClean="0">
                <a:latin typeface="TH SarabunIT๙" panose="020B0500040200020003" pitchFamily="34" charset="-34"/>
              </a:rPr>
              <a:t>ประมาณ       ๑๙                </a:t>
            </a:r>
            <a:r>
              <a:rPr lang="en-US" sz="1800" b="1" dirty="0">
                <a:latin typeface="TH SarabunIT๙" panose="020B0500040200020003" pitchFamily="34" charset="-34"/>
              </a:rPr>
              <a:t>%</a:t>
            </a:r>
            <a:endParaRPr lang="th-TH" sz="1800" b="1" dirty="0">
              <a:latin typeface="TH SarabunIT๙" panose="020B0500040200020003" pitchFamily="34" charset="-34"/>
            </a:endParaRPr>
          </a:p>
          <a:p>
            <a:pPr>
              <a:defRPr/>
            </a:pPr>
            <a:r>
              <a:rPr lang="th-TH" sz="1800" b="1" dirty="0">
                <a:latin typeface="TH SarabunIT๙" panose="020B0500040200020003" pitchFamily="34" charset="-34"/>
              </a:rPr>
              <a:t>คาดว่าจะแล้วเสร็จล่าช้ากว่าสัญญาประมาณ	                -                  วัน</a:t>
            </a:r>
          </a:p>
          <a:p>
            <a:pPr>
              <a:defRPr/>
            </a:pPr>
            <a:r>
              <a:rPr lang="th-TH" sz="1800" b="1" dirty="0">
                <a:latin typeface="TH SarabunIT๙" panose="020B0500040200020003" pitchFamily="34" charset="-34"/>
              </a:rPr>
              <a:t>คาดว่า จะส่งงานอีก</a:t>
            </a:r>
            <a:r>
              <a:rPr lang="th-TH" sz="1800" b="1" u="sng" dirty="0">
                <a:latin typeface="TH SarabunIT๙" panose="020B0500040200020003" pitchFamily="34" charset="-34"/>
              </a:rPr>
              <a:t>     ๑     </a:t>
            </a:r>
            <a:r>
              <a:rPr lang="th-TH" sz="1800" b="1" dirty="0">
                <a:latin typeface="TH SarabunIT๙" panose="020B0500040200020003" pitchFamily="34" charset="-34"/>
              </a:rPr>
              <a:t>งวด</a:t>
            </a:r>
            <a:r>
              <a:rPr lang="th-TH" sz="1800" b="1" u="sng" dirty="0">
                <a:latin typeface="TH SarabunIT๙" panose="020B0500040200020003" pitchFamily="34" charset="-34"/>
              </a:rPr>
              <a:t>    ๑๐   </a:t>
            </a:r>
            <a:r>
              <a:rPr lang="en-US" sz="1800" b="1" u="sng" dirty="0">
                <a:latin typeface="TH SarabunIT๙" panose="020B0500040200020003" pitchFamily="34" charset="-34"/>
              </a:rPr>
              <a:t> </a:t>
            </a:r>
            <a:r>
              <a:rPr lang="en-US" sz="1800" b="1" dirty="0">
                <a:latin typeface="TH SarabunIT๙" panose="020B0500040200020003" pitchFamily="34" charset="-34"/>
              </a:rPr>
              <a:t>%</a:t>
            </a:r>
            <a:r>
              <a:rPr lang="th-TH" sz="1800" b="1" dirty="0">
                <a:latin typeface="TH SarabunIT๙" panose="020B0500040200020003" pitchFamily="34" charset="-34"/>
              </a:rPr>
              <a:t>  วันที่ ๒๕ พ.ค.๕๙		</a:t>
            </a:r>
          </a:p>
          <a:p>
            <a:pPr>
              <a:defRPr/>
            </a:pPr>
            <a:r>
              <a:rPr lang="th-TH" sz="1800" b="1" u="sng" dirty="0"/>
              <a:t>ปัญหา</a:t>
            </a:r>
          </a:p>
          <a:p>
            <a:pPr>
              <a:defRPr/>
            </a:pPr>
            <a:r>
              <a:rPr lang="th-TH" sz="1800" b="1" dirty="0"/>
              <a:t>- สภาพอากาศ </a:t>
            </a:r>
            <a:r>
              <a:rPr lang="th-TH" sz="1800" dirty="0"/>
              <a:t>(ฝนตกนอกฤดูกาล)</a:t>
            </a:r>
          </a:p>
        </p:txBody>
      </p:sp>
      <p:sp>
        <p:nvSpPr>
          <p:cNvPr id="12" name="ลูกศรขวา 11"/>
          <p:cNvSpPr/>
          <p:nvPr/>
        </p:nvSpPr>
        <p:spPr>
          <a:xfrm>
            <a:off x="468313" y="3978275"/>
            <a:ext cx="215900" cy="2428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468313" y="4365625"/>
            <a:ext cx="215900" cy="241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ลูกศรขวา 17"/>
          <p:cNvSpPr/>
          <p:nvPr/>
        </p:nvSpPr>
        <p:spPr>
          <a:xfrm>
            <a:off x="468313" y="4797425"/>
            <a:ext cx="215900" cy="241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" name="ลูกศรขวา 18"/>
          <p:cNvSpPr/>
          <p:nvPr/>
        </p:nvSpPr>
        <p:spPr>
          <a:xfrm>
            <a:off x="468313" y="5229225"/>
            <a:ext cx="215900" cy="2428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" name="ลูกศรขวา 19"/>
          <p:cNvSpPr/>
          <p:nvPr/>
        </p:nvSpPr>
        <p:spPr>
          <a:xfrm>
            <a:off x="468313" y="5635625"/>
            <a:ext cx="215900" cy="241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468313" y="6067425"/>
            <a:ext cx="215900" cy="241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827088" y="3860800"/>
            <a:ext cx="367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1800" b="1" u="sng">
                <a:latin typeface="TH SarabunIT๙" pitchFamily="34" charset="-34"/>
              </a:rPr>
              <a:t>ความก้าวหน้า</a:t>
            </a:r>
            <a:r>
              <a:rPr lang="th-TH" altLang="th-TH" sz="1800" b="1">
                <a:latin typeface="TH SarabunIT๙" pitchFamily="34" charset="-34"/>
              </a:rPr>
              <a:t> ปัจจุบัน ๒๕ เม.ย.๕๙	</a:t>
            </a:r>
          </a:p>
        </p:txBody>
      </p:sp>
      <p:sp>
        <p:nvSpPr>
          <p:cNvPr id="2066" name="TextBox 22"/>
          <p:cNvSpPr txBox="1">
            <a:spLocks noChangeArrowheads="1"/>
          </p:cNvSpPr>
          <p:nvPr/>
        </p:nvSpPr>
        <p:spPr bwMode="auto">
          <a:xfrm>
            <a:off x="827088" y="4270375"/>
            <a:ext cx="367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1800" b="1" dirty="0">
                <a:latin typeface="TH SarabunIT๙" pitchFamily="34" charset="-34"/>
              </a:rPr>
              <a:t>ระยะเวลาผ่านมาแล้ว </a:t>
            </a:r>
            <a:r>
              <a:rPr lang="th-TH" altLang="th-TH" sz="1800" b="1" dirty="0">
                <a:solidFill>
                  <a:srgbClr val="FF0000"/>
                </a:solidFill>
                <a:latin typeface="TH SarabunIT๙" pitchFamily="34" charset="-34"/>
              </a:rPr>
              <a:t>๑๕๗  </a:t>
            </a:r>
            <a:r>
              <a:rPr lang="th-TH" altLang="th-TH" sz="1800" b="1" dirty="0">
                <a:latin typeface="TH SarabunIT๙" pitchFamily="34" charset="-34"/>
              </a:rPr>
              <a:t> </a:t>
            </a:r>
            <a:r>
              <a:rPr lang="th-TH" altLang="th-TH" sz="1800" b="1" dirty="0" smtClean="0">
                <a:latin typeface="TH SarabunIT๙" pitchFamily="34" charset="-34"/>
              </a:rPr>
              <a:t>วันคิด</a:t>
            </a:r>
            <a:r>
              <a:rPr lang="th-TH" altLang="th-TH" sz="1800" b="1" dirty="0">
                <a:latin typeface="TH SarabunIT๙" pitchFamily="34" charset="-34"/>
              </a:rPr>
              <a:t>เป็น </a:t>
            </a:r>
            <a:r>
              <a:rPr lang="th-TH" altLang="th-TH" sz="1800" b="1" dirty="0" smtClean="0">
                <a:solidFill>
                  <a:srgbClr val="FF0000"/>
                </a:solidFill>
                <a:latin typeface="TH SarabunIT๙" pitchFamily="34" charset="-34"/>
              </a:rPr>
              <a:t>๕๒.๓๓</a:t>
            </a:r>
            <a:r>
              <a:rPr lang="th-TH" altLang="th-TH" sz="1800" b="1" dirty="0" smtClean="0">
                <a:latin typeface="TH SarabunIT๙" pitchFamily="34" charset="-34"/>
              </a:rPr>
              <a:t> </a:t>
            </a:r>
            <a:r>
              <a:rPr lang="en-US" altLang="th-TH" sz="1800" b="1" dirty="0" smtClean="0">
                <a:latin typeface="TH SarabunIT๙" pitchFamily="34" charset="-34"/>
              </a:rPr>
              <a:t> </a:t>
            </a:r>
            <a:r>
              <a:rPr lang="en-US" altLang="th-TH" sz="1800" b="1" dirty="0">
                <a:latin typeface="TH SarabunIT๙" pitchFamily="34" charset="-34"/>
              </a:rPr>
              <a:t>%</a:t>
            </a:r>
            <a:r>
              <a:rPr lang="th-TH" altLang="th-TH" sz="1800" b="1" dirty="0">
                <a:latin typeface="TH SarabunIT๙" pitchFamily="34" charset="-34"/>
              </a:rPr>
              <a:t>	</a:t>
            </a:r>
          </a:p>
        </p:txBody>
      </p:sp>
      <p:sp>
        <p:nvSpPr>
          <p:cNvPr id="2067" name="TextBox 23"/>
          <p:cNvSpPr txBox="1">
            <a:spLocks noChangeArrowheads="1"/>
          </p:cNvSpPr>
          <p:nvPr/>
        </p:nvSpPr>
        <p:spPr bwMode="auto">
          <a:xfrm>
            <a:off x="827088" y="4724400"/>
            <a:ext cx="3888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sz="1800" b="1" dirty="0" smtClean="0">
                <a:latin typeface="TH SarabunIT๙" pitchFamily="34" charset="-34"/>
              </a:rPr>
              <a:t>เหลือเวลา                  </a:t>
            </a:r>
            <a:r>
              <a:rPr lang="th-TH" altLang="th-TH" sz="1800" b="1" dirty="0" smtClean="0">
                <a:solidFill>
                  <a:srgbClr val="FF0000"/>
                </a:solidFill>
                <a:latin typeface="TH SarabunIT๙" pitchFamily="34" charset="-34"/>
              </a:rPr>
              <a:t>143  </a:t>
            </a:r>
            <a:r>
              <a:rPr lang="th-TH" altLang="th-TH" sz="1800" b="1" dirty="0" smtClean="0">
                <a:latin typeface="TH SarabunIT๙" pitchFamily="34" charset="-34"/>
              </a:rPr>
              <a:t> </a:t>
            </a:r>
            <a:r>
              <a:rPr lang="th-TH" altLang="th-TH" sz="1800" b="1" dirty="0">
                <a:latin typeface="TH SarabunIT๙" pitchFamily="34" charset="-34"/>
              </a:rPr>
              <a:t>วัน </a:t>
            </a:r>
            <a:r>
              <a:rPr lang="th-TH" altLang="th-TH" sz="1800" b="1" dirty="0" smtClean="0">
                <a:latin typeface="TH SarabunIT๙" pitchFamily="34" charset="-34"/>
              </a:rPr>
              <a:t>คิดเป็น  </a:t>
            </a:r>
            <a:r>
              <a:rPr lang="th-TH" altLang="th-TH" sz="1800" b="1" dirty="0" smtClean="0">
                <a:solidFill>
                  <a:srgbClr val="FF0000"/>
                </a:solidFill>
                <a:latin typeface="TH SarabunIT๙" pitchFamily="34" charset="-34"/>
              </a:rPr>
              <a:t>47.67</a:t>
            </a:r>
            <a:r>
              <a:rPr lang="th-TH" altLang="th-TH" sz="1800" b="1" dirty="0" smtClean="0">
                <a:latin typeface="TH SarabunIT๙" pitchFamily="34" charset="-34"/>
              </a:rPr>
              <a:t> </a:t>
            </a:r>
            <a:r>
              <a:rPr lang="en-US" altLang="th-TH" sz="1800" b="1" dirty="0" smtClean="0">
                <a:latin typeface="TH SarabunIT๙" pitchFamily="34" charset="-34"/>
              </a:rPr>
              <a:t> </a:t>
            </a:r>
            <a:r>
              <a:rPr lang="en-US" altLang="th-TH" sz="1800" b="1" dirty="0">
                <a:latin typeface="TH SarabunIT๙" pitchFamily="34" charset="-34"/>
              </a:rPr>
              <a:t>%</a:t>
            </a:r>
            <a:r>
              <a:rPr lang="th-TH" altLang="th-TH" sz="1800" b="1" dirty="0">
                <a:latin typeface="TH SarabunIT๙" pitchFamily="34" charset="-34"/>
              </a:rPr>
              <a:t>	</a:t>
            </a:r>
          </a:p>
        </p:txBody>
      </p:sp>
      <p:sp>
        <p:nvSpPr>
          <p:cNvPr id="2068" name="TextBox 24"/>
          <p:cNvSpPr txBox="1">
            <a:spLocks noChangeArrowheads="1"/>
          </p:cNvSpPr>
          <p:nvPr/>
        </p:nvSpPr>
        <p:spPr bwMode="auto">
          <a:xfrm>
            <a:off x="827088" y="5159375"/>
            <a:ext cx="367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1800" b="1" dirty="0">
                <a:latin typeface="TH SarabunIT๙" pitchFamily="34" charset="-34"/>
              </a:rPr>
              <a:t>ตามสัญญาควรส่งงานได้  ๔  </a:t>
            </a:r>
            <a:r>
              <a:rPr lang="th-TH" altLang="th-TH" sz="1800" b="1" dirty="0" smtClean="0">
                <a:latin typeface="TH SarabunIT๙" pitchFamily="34" charset="-34"/>
              </a:rPr>
              <a:t>งวดคิด</a:t>
            </a:r>
            <a:r>
              <a:rPr lang="th-TH" altLang="th-TH" sz="1800" b="1" dirty="0">
                <a:latin typeface="TH SarabunIT๙" pitchFamily="34" charset="-34"/>
              </a:rPr>
              <a:t>เป็น </a:t>
            </a:r>
            <a:r>
              <a:rPr lang="th-TH" altLang="th-TH" sz="1800" b="1" dirty="0" smtClean="0">
                <a:latin typeface="TH SarabunIT๙" pitchFamily="34" charset="-34"/>
              </a:rPr>
              <a:t>๑๐๐ </a:t>
            </a:r>
            <a:r>
              <a:rPr lang="en-US" altLang="th-TH" sz="1800" b="1" dirty="0" smtClean="0">
                <a:latin typeface="TH SarabunIT๙" pitchFamily="34" charset="-34"/>
              </a:rPr>
              <a:t> </a:t>
            </a:r>
            <a:r>
              <a:rPr lang="en-US" altLang="th-TH" sz="1800" b="1" dirty="0">
                <a:latin typeface="TH SarabunIT๙" pitchFamily="34" charset="-34"/>
              </a:rPr>
              <a:t>%</a:t>
            </a:r>
            <a:r>
              <a:rPr lang="th-TH" altLang="th-TH" sz="1800" b="1" dirty="0">
                <a:latin typeface="TH SarabunIT๙" pitchFamily="34" charset="-34"/>
              </a:rPr>
              <a:t>	</a:t>
            </a:r>
          </a:p>
        </p:txBody>
      </p:sp>
      <p:sp>
        <p:nvSpPr>
          <p:cNvPr id="2069" name="TextBox 25"/>
          <p:cNvSpPr txBox="1">
            <a:spLocks noChangeArrowheads="1"/>
          </p:cNvSpPr>
          <p:nvPr/>
        </p:nvSpPr>
        <p:spPr bwMode="auto">
          <a:xfrm>
            <a:off x="827088" y="5516563"/>
            <a:ext cx="367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1800" b="1" dirty="0">
                <a:latin typeface="TH SarabunIT๙" pitchFamily="34" charset="-34"/>
              </a:rPr>
              <a:t>ส่งงานได้จริง     </a:t>
            </a:r>
            <a:r>
              <a:rPr lang="th-TH" altLang="th-TH" sz="1800" b="1" dirty="0" smtClean="0">
                <a:latin typeface="TH SarabunIT๙" pitchFamily="34" charset="-34"/>
              </a:rPr>
              <a:t> </a:t>
            </a:r>
            <a:r>
              <a:rPr lang="th-TH" altLang="th-TH" sz="1800" b="1" dirty="0">
                <a:latin typeface="TH SarabunIT๙" pitchFamily="34" charset="-34"/>
              </a:rPr>
              <a:t>๓   งวด    คิดเป็น     ๗๕.๐๐ </a:t>
            </a:r>
            <a:r>
              <a:rPr lang="en-US" altLang="th-TH" sz="1800" b="1" dirty="0">
                <a:latin typeface="TH SarabunIT๙" pitchFamily="34" charset="-34"/>
              </a:rPr>
              <a:t>%</a:t>
            </a:r>
            <a:r>
              <a:rPr lang="th-TH" altLang="th-TH" sz="1800" b="1" dirty="0">
                <a:latin typeface="TH SarabunIT๙" pitchFamily="34" charset="-34"/>
              </a:rPr>
              <a:t>	</a:t>
            </a:r>
          </a:p>
        </p:txBody>
      </p:sp>
      <p:sp>
        <p:nvSpPr>
          <p:cNvPr id="2070" name="TextBox 26"/>
          <p:cNvSpPr txBox="1">
            <a:spLocks noChangeArrowheads="1"/>
          </p:cNvSpPr>
          <p:nvPr/>
        </p:nvSpPr>
        <p:spPr bwMode="auto">
          <a:xfrm>
            <a:off x="827088" y="5949950"/>
            <a:ext cx="3673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1800" b="1">
                <a:latin typeface="TH SarabunIT๙" pitchFamily="34" charset="-34"/>
              </a:rPr>
              <a:t>เป็นจำนวนเงิน    </a:t>
            </a:r>
            <a:r>
              <a:rPr lang="th-TH" altLang="th-TH" sz="1800" b="1" i="1">
                <a:solidFill>
                  <a:srgbClr val="FF0000"/>
                </a:solidFill>
                <a:latin typeface="TH SarabunIT๙" pitchFamily="34" charset="-34"/>
              </a:rPr>
              <a:t>๕</a:t>
            </a:r>
            <a:r>
              <a:rPr lang="en-US" altLang="th-TH" sz="1800" b="1" i="1">
                <a:solidFill>
                  <a:srgbClr val="FF0000"/>
                </a:solidFill>
                <a:latin typeface="TH SarabunIT๙" pitchFamily="34" charset="-34"/>
              </a:rPr>
              <a:t>,</a:t>
            </a:r>
            <a:r>
              <a:rPr lang="th-TH" altLang="th-TH" sz="1800" b="1" i="1">
                <a:solidFill>
                  <a:srgbClr val="FF0000"/>
                </a:solidFill>
                <a:latin typeface="TH SarabunIT๙" pitchFamily="34" charset="-34"/>
              </a:rPr>
              <a:t>๑๑๓</a:t>
            </a:r>
            <a:r>
              <a:rPr lang="en-US" altLang="th-TH" sz="1800" b="1" i="1">
                <a:solidFill>
                  <a:srgbClr val="FF0000"/>
                </a:solidFill>
                <a:latin typeface="TH SarabunIT๙" pitchFamily="34" charset="-34"/>
              </a:rPr>
              <a:t>,</a:t>
            </a:r>
            <a:r>
              <a:rPr lang="th-TH" altLang="th-TH" sz="1800" b="1" i="1">
                <a:solidFill>
                  <a:srgbClr val="FF0000"/>
                </a:solidFill>
                <a:latin typeface="TH SarabunIT๙" pitchFamily="34" charset="-34"/>
              </a:rPr>
              <a:t>๓๓๓</a:t>
            </a:r>
            <a:r>
              <a:rPr lang="en-US" altLang="th-TH" sz="1800" b="1" i="1">
                <a:solidFill>
                  <a:srgbClr val="FF0000"/>
                </a:solidFill>
                <a:latin typeface="TH SarabunIT๙" pitchFamily="34" charset="-34"/>
              </a:rPr>
              <a:t>.</a:t>
            </a:r>
            <a:r>
              <a:rPr lang="th-TH" altLang="th-TH" sz="1800" b="1" i="1">
                <a:solidFill>
                  <a:srgbClr val="FF0000"/>
                </a:solidFill>
                <a:latin typeface="TH SarabunIT๙" pitchFamily="34" charset="-34"/>
              </a:rPr>
              <a:t>๑๗</a:t>
            </a:r>
            <a:r>
              <a:rPr lang="th-TH" altLang="th-TH" sz="1800" b="1">
                <a:latin typeface="TH SarabunIT๙" pitchFamily="34" charset="-34"/>
              </a:rPr>
              <a:t>    บาท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823" y="1"/>
            <a:ext cx="9111177" cy="69269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tx1"/>
                </a:solidFill>
              </a:rPr>
              <a:t>อาคารพักประทวน 64 ครอบครัว พื้นที่ กร.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รูป เม. ย\20160422105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1824"/>
            <a:ext cx="3352800" cy="2599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908720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สัญญา </a:t>
            </a:r>
            <a:r>
              <a:rPr lang="th-TH" dirty="0" err="1" smtClean="0"/>
              <a:t>ชย.ทร.</a:t>
            </a:r>
            <a:r>
              <a:rPr lang="th-TH" dirty="0" smtClean="0"/>
              <a:t>เลขที่ ๓๗/</a:t>
            </a:r>
            <a:r>
              <a:rPr lang="th-TH" dirty="0" err="1" smtClean="0"/>
              <a:t>งป.</a:t>
            </a:r>
            <a:r>
              <a:rPr lang="th-TH" dirty="0" smtClean="0"/>
              <a:t>๒๕๕๙ ลง ๔ ธ.ค. ๕๘</a:t>
            </a:r>
          </a:p>
          <a:p>
            <a:r>
              <a:rPr lang="th-TH" dirty="0" smtClean="0"/>
              <a:t>ผู้รับจ้าง บริษัท ไอเอสโอ เอ็นจิ</a:t>
            </a:r>
            <a:r>
              <a:rPr lang="th-TH" dirty="0" err="1" smtClean="0"/>
              <a:t>เนียริ่ง</a:t>
            </a:r>
            <a:endParaRPr lang="th-TH" dirty="0" smtClean="0"/>
          </a:p>
          <a:p>
            <a:r>
              <a:rPr lang="th-TH" dirty="0" smtClean="0"/>
              <a:t>กำหนดเริ่มงาน ๕ ธ.ค. ๕๘แล้วเสร็จ ๒๘ พ.ย. ๕๙</a:t>
            </a:r>
          </a:p>
          <a:p>
            <a:r>
              <a:rPr lang="th-TH" dirty="0" smtClean="0"/>
              <a:t>วงเงิน ๖๔,๔๒๒,๐๐๐.บาท แบ่งเป็น ๓๐ งวด  </a:t>
            </a:r>
          </a:p>
          <a:p>
            <a:r>
              <a:rPr lang="th-TH" dirty="0" smtClean="0"/>
              <a:t>รวม ๓๖๐ วัน ค่าปรับ ๔๕,๐๙๖. บาท ค้ำ ๒ ปี</a:t>
            </a:r>
          </a:p>
          <a:p>
            <a:r>
              <a:rPr lang="th-TH" dirty="0" err="1" smtClean="0"/>
              <a:t>น.อ</a:t>
            </a:r>
            <a:r>
              <a:rPr lang="th-TH" dirty="0" smtClean="0"/>
              <a:t>.</a:t>
            </a:r>
            <a:r>
              <a:rPr lang="th-TH" dirty="0" err="1" smtClean="0"/>
              <a:t>หญิงศิ</a:t>
            </a:r>
            <a:r>
              <a:rPr lang="th-TH" dirty="0" smtClean="0"/>
              <a:t>ริลักษณ์  ชูธงชัย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789040"/>
            <a:ext cx="4283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เวลาผ่านมาแล้ว ๑๔๕ วัน คิดเป็น ๔๐.๒๗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คงเหลือ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เวลา ๒๗๐ วัน      คิดเป็น ๕๙. ๗๓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๔  งวด คิดเป็น ๑๒.๓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เป็นเงิน ๖,๕๑๗,๒๓๗.๓๐.</a:t>
            </a: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3717032"/>
            <a:ext cx="471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คาดว่าจะส่งงานได้อีก  ๒  งวดประมาณปลายพฤษภาคม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งวดที่ ๕และ๖ วงเงิน ๓,๗๗๘,๓๕๐.๓๐. คิดเป็น ๖.๙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ประเมินโครงการ </a:t>
            </a:r>
          </a:p>
          <a:p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คาดว่างานก่อสร้างจะแล้วเสร็จตามสัญญา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สถานภาพโครงการ      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ปกติ</a:t>
            </a:r>
          </a:p>
        </p:txBody>
      </p:sp>
    </p:spTree>
    <p:extLst>
      <p:ext uri="{BB962C8B-B14F-4D97-AF65-F5344CB8AC3E}">
        <p14:creationId xmlns="" xmlns:p14="http://schemas.microsoft.com/office/powerpoint/2010/main" val="39354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งานก่อสร้างอาคารพักนายทหารประทวน ขนาด ๖๔ ครอบครัว จำนวน ๑ หลัง            พร้อมสิ่งอำนวยความสะดวก ที่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สพ.ทร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.สัตหีบ (ทุ่งโปรง)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08423" y="980728"/>
            <a:ext cx="4835577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.เลขที่ ๓๘/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.๒๕๕๙  ลงวันที่ ๘ ธ.ค.๕๘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ร้อยเดือน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 ธ.ค. 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 ธ.ค.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๗๐,๓๓๓,๐๐๐.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๔๙,๒๓๔.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พล.ร.ต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พันธ์ เปลี่ยนบางยาง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528392"/>
            <a:ext cx="457200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28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142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39.44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เหลือเวลาอีก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218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60.56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ได้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4   งวด   คิดเป็น 11.5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5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 คิดเป็น 15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967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457.50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15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1856" y="3714125"/>
            <a:ext cx="47921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1 เมื่อ 31 มี.ค.59 ตรวจเมื่อ 8 เม.ย.59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4(3.4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 5(3.5%)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6.9 %</a:t>
            </a:r>
          </a:p>
          <a:p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ปกติ </a:t>
            </a:r>
          </a:p>
          <a:p>
            <a:endParaRPr lang="th-TH" sz="1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มี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927" y="2905780"/>
            <a:ext cx="215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</a:rPr>
              <a:t>ถ่ายเมื่อ 6 เม.ย.59</a:t>
            </a:r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12" name="ตัวแทนเนื้อหา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0728"/>
            <a:ext cx="4211960" cy="2505583"/>
          </a:xfrm>
        </p:spPr>
      </p:pic>
    </p:spTree>
    <p:extLst>
      <p:ext uri="{BB962C8B-B14F-4D97-AF65-F5344CB8AC3E}">
        <p14:creationId xmlns:p14="http://schemas.microsoft.com/office/powerpoint/2010/main" xmlns="" val="37951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+mj-cs"/>
              </a:rPr>
              <a:t>งานก่อสร้างอาคาร </a:t>
            </a:r>
            <a:r>
              <a:rPr lang="en-US" sz="3200" b="1" dirty="0" smtClean="0">
                <a:latin typeface="TH SarabunPSK" pitchFamily="34" charset="-34"/>
                <a:cs typeface="+mj-cs"/>
              </a:rPr>
              <a:t>SOQ</a:t>
            </a:r>
            <a:r>
              <a:rPr lang="en-US" sz="3600" b="1" dirty="0" smtClean="0">
                <a:latin typeface="TH SarabunPSK" pitchFamily="34" charset="-34"/>
                <a:cs typeface="+mj-cs"/>
              </a:rPr>
              <a:t> </a:t>
            </a:r>
            <a:r>
              <a:rPr lang="th-TH" sz="3600" b="1" dirty="0">
                <a:latin typeface="TH SarabunPSK" pitchFamily="34" charset="-34"/>
                <a:cs typeface="+mj-cs"/>
              </a:rPr>
              <a:t>ขนาด </a:t>
            </a:r>
            <a:r>
              <a:rPr lang="th-TH" sz="3600" b="1" dirty="0" smtClean="0">
                <a:latin typeface="TH SarabunPSK" pitchFamily="34" charset="-34"/>
                <a:cs typeface="+mj-cs"/>
              </a:rPr>
              <a:t>๑๖ ยูนิต จำนวน </a:t>
            </a:r>
            <a:r>
              <a:rPr lang="th-TH" sz="3600" b="1" dirty="0">
                <a:latin typeface="TH SarabunPSK" pitchFamily="34" charset="-34"/>
                <a:cs typeface="+mj-cs"/>
              </a:rPr>
              <a:t>๑ </a:t>
            </a:r>
            <a:r>
              <a:rPr lang="th-TH" sz="3600" b="1" dirty="0" smtClean="0">
                <a:latin typeface="TH SarabunPSK" pitchFamily="34" charset="-34"/>
                <a:cs typeface="+mj-cs"/>
              </a:rPr>
              <a:t>หลัง </a:t>
            </a:r>
            <a:endParaRPr lang="th-TH" sz="3600" b="1" dirty="0">
              <a:latin typeface="TH SarabunPSK" pitchFamily="34" charset="-34"/>
              <a:cs typeface="+mj-cs"/>
            </a:endParaRPr>
          </a:p>
          <a:p>
            <a:pPr algn="ctr"/>
            <a:r>
              <a:rPr lang="th-TH" sz="3200" b="1" dirty="0" smtClean="0">
                <a:latin typeface="TH SarabunPSK" pitchFamily="34" charset="-34"/>
                <a:cs typeface="+mj-cs"/>
              </a:rPr>
              <a:t>ที่ อู่ราชนาวีมหิดลอดุลยเดช กรมอู่ทหารเรือ</a:t>
            </a:r>
            <a:endParaRPr lang="th-TH" sz="3200" b="1" dirty="0">
              <a:latin typeface="TH SarabunPSK" pitchFamily="34" charset="-34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1196752"/>
            <a:ext cx="464400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th-TH" sz="2000" b="1" dirty="0" smtClean="0">
                <a:latin typeface="TH SarabunPSK" pitchFamily="34" charset="-34"/>
                <a:cs typeface="+mj-cs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+mj-cs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เลขที่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๔๑/</a:t>
            </a:r>
            <a:r>
              <a:rPr lang="th-TH" sz="2000" b="1" dirty="0" err="1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งป.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๒๕๕๙ 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ลงวันที่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๑๔ ธ.ค.๕๘</a:t>
            </a:r>
          </a:p>
          <a:p>
            <a:r>
              <a:rPr lang="th-TH" sz="2000" b="1" dirty="0" smtClean="0">
                <a:latin typeface="TH SarabunPSK" pitchFamily="34" charset="-34"/>
                <a:cs typeface="+mj-cs"/>
              </a:rPr>
              <a:t>ผู้รับจ้าง   บริษัท สามพัฒนาก่อสร้าง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+mj-cs"/>
              </a:rPr>
              <a:t>กำหนดเริ่มงาน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๑๕ ธ.ค.๕๘ 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กำหนดแล้วเสร็จ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๙ ต.ค. ๕๙</a:t>
            </a:r>
          </a:p>
          <a:p>
            <a:r>
              <a:rPr lang="th-TH" sz="2000" b="1" dirty="0" smtClean="0">
                <a:latin typeface="TH SarabunPSK" pitchFamily="34" charset="-34"/>
                <a:cs typeface="+mj-cs"/>
              </a:rPr>
              <a:t>แบ่งงานเป็น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๑๑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งวด  ค่าก่อสร้าง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๒๗,๒๐๐,๐๐๐.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+mj-cs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+mj-cs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๓๐๐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 วัน  ค่าปรับวันละ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๒๑,๗๖๐.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+mj-cs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+mj-cs"/>
              </a:rPr>
              <a:t>ค้ำประกัน  ๒  ปี</a:t>
            </a:r>
          </a:p>
          <a:p>
            <a:r>
              <a:rPr lang="th-TH" sz="2000" b="1" dirty="0" smtClean="0">
                <a:latin typeface="TH SarabunPSK" pitchFamily="34" charset="-34"/>
                <a:cs typeface="+mj-cs"/>
              </a:rPr>
              <a:t>น.อ.อานนท์   ไทยจำนง   ประธานกรรมการตรวจการจ้าง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cs typeface="+mj-cs"/>
              </a:rPr>
              <a:t>ร.อ.ณัฐพงษ์  คงดี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+mj-cs"/>
              </a:rPr>
              <a:t>ร.ต.จรัญ   อ่อนแก้ว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573016"/>
            <a:ext cx="4499992" cy="328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+mj-cs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  ปัจจุบันวันที่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๒๘ เม.ย. ๕๙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+mj-cs"/>
              </a:rPr>
              <a:t>ระยะเวลาผ่านมาแล้ว      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๑๓๖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 วัน คิดเป็น   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๔๕.๓</a:t>
            </a:r>
            <a:r>
              <a:rPr lang="th-TH" sz="2000" dirty="0" smtClean="0">
                <a:latin typeface="TH SarabunPSK" pitchFamily="34" charset="-34"/>
                <a:cs typeface="+mj-cs"/>
              </a:rPr>
              <a:t>  </a:t>
            </a:r>
            <a:r>
              <a:rPr lang="en-US" sz="1400" b="1" dirty="0" smtClean="0">
                <a:latin typeface="TH SarabunPSK" pitchFamily="34" charset="-34"/>
                <a:cs typeface="+mj-cs"/>
              </a:rPr>
              <a:t>%</a:t>
            </a:r>
            <a:endParaRPr lang="th-TH" sz="1400" b="1" dirty="0" smtClean="0">
              <a:latin typeface="TH SarabunPSK" pitchFamily="34" charset="-34"/>
              <a:cs typeface="+mj-cs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+mj-cs"/>
              </a:rPr>
              <a:t>คงเหลือระยะเวลาทำงาน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๑๖๔ 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วัน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๕๔.๗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 </a:t>
            </a:r>
            <a:r>
              <a:rPr lang="en-US" sz="1400" b="1" dirty="0" smtClean="0">
                <a:latin typeface="TH SarabunPSK" pitchFamily="34" charset="-34"/>
                <a:cs typeface="+mj-cs"/>
              </a:rPr>
              <a:t>%</a:t>
            </a:r>
            <a:endParaRPr lang="th-TH" sz="1400" b="1" dirty="0" smtClean="0">
              <a:latin typeface="TH SarabunPSK" pitchFamily="34" charset="-34"/>
              <a:cs typeface="+mj-cs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+mj-cs"/>
              </a:rPr>
              <a:t>ตามสัญญาควรส่งงานได้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๓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งวด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๒๑.๓  </a:t>
            </a:r>
            <a:r>
              <a:rPr lang="en-US" sz="1400" b="1" dirty="0" smtClean="0">
                <a:latin typeface="TH SarabunPSK" pitchFamily="34" charset="-34"/>
                <a:cs typeface="+mj-cs"/>
              </a:rPr>
              <a:t>%</a:t>
            </a:r>
            <a:endParaRPr lang="th-TH" sz="1400" b="1" dirty="0" smtClean="0">
              <a:latin typeface="TH SarabunPSK" pitchFamily="34" charset="-34"/>
              <a:cs typeface="+mj-cs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+mj-cs"/>
              </a:rPr>
              <a:t>ส่งงานได้จริง</a:t>
            </a:r>
            <a:r>
              <a:rPr lang="en-US" sz="2000" b="1" dirty="0" smtClean="0">
                <a:latin typeface="TH SarabunPSK" pitchFamily="34" charset="-34"/>
                <a:cs typeface="+mj-cs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๒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งวด  คิดเป็น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๑๓.๗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 </a:t>
            </a:r>
            <a:r>
              <a:rPr lang="en-US" sz="1400" b="1" dirty="0" smtClean="0">
                <a:latin typeface="TH SarabunPSK" pitchFamily="34" charset="-34"/>
                <a:cs typeface="+mj-cs"/>
              </a:rPr>
              <a:t>%</a:t>
            </a:r>
            <a:endParaRPr lang="th-TH" sz="1400" b="1" dirty="0" smtClean="0">
              <a:latin typeface="TH SarabunPSK" pitchFamily="34" charset="-34"/>
              <a:cs typeface="+mj-cs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+mj-cs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+mj-cs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๓,๗๒๖,๓๙๙.๙๙      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+mj-cs"/>
              </a:rPr>
              <a:t>ความก้าวหน้าในภาพรวมประมาณ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๒๐   </a:t>
            </a:r>
            <a:r>
              <a:rPr lang="en-US" sz="1400" b="1" dirty="0" smtClean="0">
                <a:latin typeface="TH SarabunPSK" pitchFamily="34" charset="-34"/>
                <a:cs typeface="+mj-cs"/>
              </a:rPr>
              <a:t>%</a:t>
            </a:r>
            <a:endParaRPr kumimoji="0" lang="th-TH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501008"/>
            <a:ext cx="46440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+mj-cs"/>
              </a:rPr>
              <a:t>ส่งงานครั้งที่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๒ 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เมื่อ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๒๓ มี.ค.๕๙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 ตรวจเมื่อ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๒๘ มี.ค.๕๙</a:t>
            </a:r>
          </a:p>
          <a:p>
            <a:r>
              <a:rPr lang="th-TH" sz="2000" b="1" dirty="0" smtClean="0">
                <a:latin typeface="TH SarabunPSK" pitchFamily="34" charset="-34"/>
                <a:cs typeface="+mj-cs"/>
              </a:rPr>
              <a:t>จำนวน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งวด ได้แก่งวดที่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๒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 คิดเป็น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๖ </a:t>
            </a:r>
            <a:r>
              <a:rPr lang="en-US" sz="14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%</a:t>
            </a:r>
            <a:r>
              <a:rPr lang="en-US" sz="2000" b="1" dirty="0" smtClean="0">
                <a:latin typeface="TH SarabunPSK" pitchFamily="34" charset="-34"/>
                <a:cs typeface="+mj-cs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</a:t>
            </a:r>
          </a:p>
          <a:p>
            <a:r>
              <a:rPr lang="th-TH" sz="2000" b="1" dirty="0" smtClean="0">
                <a:latin typeface="TH SarabunPSK" pitchFamily="34" charset="-34"/>
                <a:cs typeface="+mj-cs"/>
              </a:rPr>
              <a:t>เป็นเงิน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๖๓๑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,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๙๙๙.๙๙  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บาท  (หัก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๑๕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%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แล้ว)</a:t>
            </a:r>
          </a:p>
          <a:p>
            <a:r>
              <a:rPr lang="th-TH" sz="2000" b="1" u="sng" dirty="0" smtClean="0">
                <a:latin typeface="TH SarabunPSK" pitchFamily="34" charset="-34"/>
                <a:cs typeface="+mj-cs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+mj-cs"/>
              </a:rPr>
              <a:t>ล่าช้า กว่าแผนประมาณ</a:t>
            </a:r>
            <a:r>
              <a:rPr lang="en-US" sz="2000" b="1" dirty="0" smtClean="0">
                <a:latin typeface="TH SarabunPSK" pitchFamily="34" charset="-34"/>
                <a:cs typeface="+mj-cs"/>
              </a:rPr>
              <a:t>  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๑๖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วัน  คิดเป็น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๕.๓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 </a:t>
            </a:r>
            <a:r>
              <a:rPr lang="en-US" sz="14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%</a:t>
            </a:r>
            <a:endParaRPr lang="th-TH" sz="1400" b="1" dirty="0">
              <a:solidFill>
                <a:srgbClr val="FF0000"/>
              </a:solidFill>
              <a:latin typeface="TH SarabunPSK" pitchFamily="34" charset="-34"/>
              <a:cs typeface="+mj-cs"/>
            </a:endParaRPr>
          </a:p>
          <a:p>
            <a:r>
              <a:rPr lang="th-TH" sz="2000" b="1" dirty="0" smtClean="0">
                <a:latin typeface="TH SarabunPSK" pitchFamily="34" charset="-34"/>
                <a:cs typeface="+mj-cs"/>
              </a:rPr>
              <a:t>คาดว่า จะแล้วเสร็จตามสัญญา </a:t>
            </a:r>
            <a:r>
              <a:rPr lang="en-US" sz="2000" b="1" dirty="0" smtClean="0">
                <a:latin typeface="TH SarabunPSK" pitchFamily="34" charset="-34"/>
                <a:cs typeface="+mj-cs"/>
              </a:rPr>
              <a:t>    </a:t>
            </a:r>
          </a:p>
          <a:p>
            <a:r>
              <a:rPr lang="th-TH" sz="2000" b="1" dirty="0" smtClean="0">
                <a:latin typeface="TH SarabunPSK" pitchFamily="34" charset="-34"/>
                <a:cs typeface="+mj-cs"/>
              </a:rPr>
              <a:t>คาดว่าจะส่งงานอีก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๑ 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งวด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๗.๖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%</a:t>
            </a:r>
            <a:r>
              <a:rPr lang="th-TH" sz="14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  </a:t>
            </a:r>
            <a:r>
              <a:rPr lang="th-TH" sz="1800" b="1" dirty="0" smtClean="0">
                <a:latin typeface="TH SarabunPSK" pitchFamily="34" charset="-34"/>
                <a:cs typeface="+mj-cs"/>
              </a:rPr>
              <a:t>ประมาณปลายเดือน</a:t>
            </a:r>
            <a:r>
              <a:rPr lang="en-US" sz="1800" b="1" dirty="0" smtClean="0">
                <a:latin typeface="TH SarabunPSK" pitchFamily="34" charset="-34"/>
                <a:cs typeface="+mj-cs"/>
              </a:rPr>
              <a:t>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+mj-cs"/>
              </a:rPr>
              <a:t>เม.ย. ๕๙</a:t>
            </a:r>
          </a:p>
          <a:p>
            <a:r>
              <a:rPr lang="th-TH" sz="2000" b="1" u="sng" dirty="0" smtClean="0">
                <a:latin typeface="TH SarabunPSK" pitchFamily="34" charset="-34"/>
                <a:cs typeface="+mj-cs"/>
              </a:rPr>
              <a:t>ปัญหา และอุปสรรค</a:t>
            </a:r>
            <a:r>
              <a:rPr lang="th-TH" sz="2000" b="1" dirty="0" smtClean="0">
                <a:latin typeface="TH SarabunPSK" pitchFamily="34" charset="-34"/>
                <a:cs typeface="+mj-cs"/>
              </a:rPr>
              <a:t>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+mj-cs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+mj-cs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12160" y="2708920"/>
            <a:ext cx="13230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9728">
              <a:lnSpc>
                <a:spcPct val="150000"/>
              </a:lnSpc>
              <a:defRPr/>
            </a:pPr>
            <a:r>
              <a:rPr lang="th-TH" sz="1800" b="1" noProof="0" dirty="0" smtClean="0">
                <a:latin typeface="TH SarabunPSK" pitchFamily="34" charset="-34"/>
                <a:cs typeface="+mj-cs"/>
              </a:rPr>
              <a:t>ผู้ควบคุมงาน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8772"/>
            <a:ext cx="4499992" cy="243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สี่เหลี่ยมผืนผ้า 12"/>
          <p:cNvSpPr/>
          <p:nvPr/>
        </p:nvSpPr>
        <p:spPr>
          <a:xfrm>
            <a:off x="2195736" y="3049796"/>
            <a:ext cx="2300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ถ่ายเมื่อ ๒๖ เม.ย.๕๙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6"/>
          <p:cNvGrpSpPr>
            <a:grpSpLocks/>
          </p:cNvGrpSpPr>
          <p:nvPr/>
        </p:nvGrpSpPr>
        <p:grpSpPr bwMode="auto">
          <a:xfrm>
            <a:off x="0" y="0"/>
            <a:ext cx="9144000" cy="6603326"/>
            <a:chOff x="0" y="0"/>
            <a:chExt cx="9144000" cy="6603326"/>
          </a:xfrm>
        </p:grpSpPr>
        <p:sp>
          <p:nvSpPr>
            <p:cNvPr id="2051" name="TextBox 1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52322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งานจ้างปรับปรุงระบบดับเพลิงภายในคลัง </a:t>
              </a:r>
              <a:r>
                <a:rPr lang="th-TH" sz="2800" b="1" dirty="0" err="1">
                  <a:latin typeface="TH SarabunPSK" pitchFamily="34" charset="-34"/>
                  <a:cs typeface="TH SarabunPSK" pitchFamily="34" charset="-34"/>
                </a:rPr>
                <a:t>สพ.ทร.</a:t>
              </a:r>
              <a:r>
                <a:rPr lang="th-TH" sz="2800" b="1" dirty="0">
                  <a:latin typeface="TH SarabunPSK" pitchFamily="34" charset="-34"/>
                  <a:cs typeface="TH SarabunPSK" pitchFamily="34" charset="-34"/>
                </a:rPr>
                <a:t> ทุ่งโปรง ระยะที่ ๒</a:t>
              </a:r>
              <a:endParaRPr lang="en-US" sz="28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052" name="รูปภาพ 3" descr="45725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7000" y="685800"/>
              <a:ext cx="44450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" name="TextBox 4"/>
            <p:cNvSpPr txBox="1">
              <a:spLocks noChangeArrowheads="1"/>
            </p:cNvSpPr>
            <p:nvPr/>
          </p:nvSpPr>
          <p:spPr bwMode="auto">
            <a:xfrm>
              <a:off x="4724400" y="755571"/>
              <a:ext cx="4267200" cy="584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สัญญา </a:t>
              </a:r>
              <a:r>
                <a:rPr lang="th-TH" sz="2200" b="1" dirty="0" err="1">
                  <a:latin typeface="TH SarabunPSK" pitchFamily="34" charset="-34"/>
                  <a:cs typeface="TH SarabunPSK" pitchFamily="34" charset="-34"/>
                </a:rPr>
                <a:t>ชย.ทร.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เลขที่  ๔๒/</a:t>
              </a:r>
              <a:r>
                <a:rPr lang="th-TH" sz="2200" b="1" dirty="0" err="1">
                  <a:latin typeface="TH SarabunPSK" pitchFamily="34" charset="-34"/>
                  <a:cs typeface="TH SarabunPSK" pitchFamily="34" charset="-34"/>
                </a:rPr>
                <a:t>งป.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๒๕๕๙ ลง ๑๖ ธ.ค.๕๘ </a:t>
              </a:r>
            </a:p>
            <a:p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ผู้รับจ้าง บริษัท </a:t>
              </a:r>
              <a:r>
                <a:rPr lang="th-TH" sz="2200" b="1" dirty="0" err="1">
                  <a:latin typeface="TH SarabunPSK" pitchFamily="34" charset="-34"/>
                  <a:cs typeface="TH SarabunPSK" pitchFamily="34" charset="-34"/>
                </a:rPr>
                <a:t>แอนตี้ไฟร์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จำกัด </a:t>
              </a:r>
            </a:p>
            <a:p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กำหนดเริ่มงาน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๑๗ ธ.ค.๕๘</a:t>
              </a:r>
            </a:p>
            <a:p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กำหนดแล้วเสร็จ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๑๑ ก.ย.๕๙ 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แบ่งเป็น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๑๘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งวด </a:t>
              </a:r>
            </a:p>
            <a:p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ค่าก่อสร้าง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๓๔,๙๘๙,๐๐๐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บาท ค้ำประกัน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๒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ปี </a:t>
              </a:r>
            </a:p>
            <a:p>
              <a:r>
                <a:rPr lang="th-TH" sz="2200" b="1" dirty="0" err="1">
                  <a:latin typeface="TH SarabunPSK" pitchFamily="34" charset="-34"/>
                  <a:cs typeface="TH SarabunPSK" pitchFamily="34" charset="-34"/>
                </a:rPr>
                <a:t>น.อ.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ชาคริต  มานะจิตร ประธานกรรมการตรวจการจ้าง </a:t>
              </a:r>
              <a:r>
                <a:rPr lang="th-TH" sz="2200" b="1" dirty="0" err="1">
                  <a:latin typeface="TH SarabunPSK" pitchFamily="34" charset="-34"/>
                  <a:cs typeface="TH SarabunPSK" pitchFamily="34" charset="-34"/>
                </a:rPr>
                <a:t>น.ต.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ชาตรี ยอดพยุ  </a:t>
              </a:r>
              <a:r>
                <a:rPr lang="th-TH" sz="2200" b="1" dirty="0" err="1">
                  <a:latin typeface="TH SarabunPSK" pitchFamily="34" charset="-34"/>
                  <a:cs typeface="TH SarabunPSK" pitchFamily="34" charset="-34"/>
                </a:rPr>
                <a:t>ร.ต.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สุรชัย ถีราวุฒิ ผู้ควบคุมงาน   ยังไม่มีการส่งมอบงาน                                    </a:t>
              </a:r>
              <a:r>
                <a:rPr lang="th-TH" sz="2200" b="1" u="sng" dirty="0">
                  <a:latin typeface="TH SarabunPSK" pitchFamily="34" charset="-34"/>
                  <a:cs typeface="TH SarabunPSK" pitchFamily="34" charset="-34"/>
                </a:rPr>
                <a:t>สถานะสัญญา  </a:t>
              </a:r>
            </a:p>
            <a:p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ล่าช้า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ประมาณ 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		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๓๕ 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%</a:t>
              </a:r>
              <a:endParaRPr lang="th-TH" sz="2200" b="1" dirty="0"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คาดว่า จะแล้วเสร็จล่าช้ากว่าสัญญา</a:t>
              </a:r>
              <a:r>
                <a:rPr lang="en-US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	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๙๐ </a:t>
              </a:r>
              <a:r>
                <a:rPr lang="th-TH" sz="2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วัน</a:t>
              </a:r>
            </a:p>
            <a:p>
              <a:endParaRPr lang="th-TH" sz="22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endParaRPr lang="th-TH" sz="22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endParaRPr lang="th-TH" sz="22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r>
                <a:rPr lang="th-TH" sz="2200" b="1" dirty="0" smtClean="0">
                  <a:latin typeface="TH SarabunPSK" pitchFamily="34" charset="-34"/>
                  <a:cs typeface="TH SarabunPSK" pitchFamily="34" charset="-34"/>
                </a:rPr>
                <a:t>ปัญหา </a:t>
              </a:r>
            </a:p>
            <a:p>
              <a:r>
                <a:rPr lang="th-TH" sz="2200" b="1" dirty="0" smtClean="0">
                  <a:latin typeface="TH SarabunPSK" pitchFamily="34" charset="-34"/>
                  <a:cs typeface="TH SarabunPSK" pitchFamily="34" charset="-34"/>
                </a:rPr>
                <a:t>ถูกจำกัดเวลาทำงาน</a:t>
              </a:r>
              <a:endParaRPr lang="th-TH" sz="2200" b="1" dirty="0">
                <a:latin typeface="TH SarabunPSK" pitchFamily="34" charset="-34"/>
                <a:cs typeface="TH SarabunPSK" pitchFamily="34" charset="-34"/>
              </a:endParaRPr>
            </a:p>
            <a:p>
              <a:endParaRPr lang="en-US" sz="2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54" name="TextBox 5"/>
            <p:cNvSpPr txBox="1">
              <a:spLocks noChangeArrowheads="1"/>
            </p:cNvSpPr>
            <p:nvPr/>
          </p:nvSpPr>
          <p:spPr bwMode="auto">
            <a:xfrm>
              <a:off x="0" y="4057233"/>
              <a:ext cx="4627240" cy="24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ความก้าวหน้า ปัจจุบัน 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     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๒๗ เม.ย.๕๙</a:t>
              </a:r>
            </a:p>
            <a:p>
              <a:pPr>
                <a:buFont typeface="Wingdings" pitchFamily="2" charset="2"/>
                <a:buChar char="Ø"/>
              </a:pP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ระยะเวลาผ่านมาแล้ว 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  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๑๓๓ 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วัน </a:t>
              </a:r>
              <a:r>
                <a:rPr lang="th-TH" sz="2200" b="1" dirty="0" smtClean="0">
                  <a:latin typeface="TH SarabunPSK" pitchFamily="34" charset="-34"/>
                  <a:cs typeface="TH SarabunPSK" pitchFamily="34" charset="-34"/>
                </a:rPr>
                <a:t>คิด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เป็น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๔๙.๒๕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%</a:t>
              </a:r>
              <a:endParaRPr lang="th-TH" sz="2200" b="1" dirty="0">
                <a:latin typeface="TH SarabunPSK" pitchFamily="34" charset="-34"/>
                <a:cs typeface="TH SarabunPSK" pitchFamily="34" charset="-34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เกินเวลา	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           </a:t>
              </a:r>
              <a:r>
                <a:rPr lang="th-TH" sz="2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-</a:t>
              </a:r>
              <a:r>
                <a:rPr lang="th-TH" sz="2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วัน </a:t>
              </a:r>
              <a:r>
                <a:rPr lang="th-TH" sz="2200" b="1" dirty="0" smtClean="0">
                  <a:latin typeface="TH SarabunPSK" pitchFamily="34" charset="-34"/>
                  <a:cs typeface="TH SarabunPSK" pitchFamily="34" charset="-34"/>
                </a:rPr>
                <a:t>คิด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เป็น  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      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-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%</a:t>
              </a:r>
              <a:endParaRPr lang="th-TH" sz="2200" b="1" dirty="0">
                <a:latin typeface="TH SarabunPSK" pitchFamily="34" charset="-34"/>
                <a:cs typeface="TH SarabunPSK" pitchFamily="34" charset="-34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ตามสัญญาควรส่งงานได้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    </a:t>
              </a:r>
              <a:r>
                <a:rPr lang="th-TH" sz="22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๔</a:t>
              </a:r>
              <a:r>
                <a:rPr lang="th-TH" sz="2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งวด  </a:t>
              </a:r>
              <a:r>
                <a:rPr lang="th-TH" sz="2200" b="1" dirty="0" smtClean="0">
                  <a:latin typeface="TH SarabunPSK" pitchFamily="34" charset="-34"/>
                  <a:cs typeface="TH SarabunPSK" pitchFamily="34" charset="-34"/>
                </a:rPr>
                <a:t>คิด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เป็น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๒๒.๒๒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% </a:t>
              </a:r>
              <a:endParaRPr lang="th-TH" sz="2200" b="1" dirty="0">
                <a:latin typeface="TH SarabunPSK" pitchFamily="34" charset="-34"/>
                <a:cs typeface="TH SarabunPSK" pitchFamily="34" charset="-34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ส่งงานได้จริง	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-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         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งวด  </a:t>
              </a:r>
              <a:r>
                <a:rPr lang="th-TH" sz="2200" b="1" dirty="0" smtClean="0">
                  <a:latin typeface="TH SarabunPSK" pitchFamily="34" charset="-34"/>
                  <a:cs typeface="TH SarabunPSK" pitchFamily="34" charset="-34"/>
                </a:rPr>
                <a:t>คิด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เป็น	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     %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เป็นจำนวนเงิน	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-</a:t>
              </a: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         บาท</a:t>
              </a:r>
            </a:p>
            <a:p>
              <a:pPr>
                <a:buFont typeface="Wingdings" pitchFamily="2" charset="2"/>
                <a:buChar char="Ø"/>
              </a:pPr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 ความก้าวหน้าในภาพรวมประมาณ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2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๑๕</a:t>
              </a:r>
              <a:r>
                <a:rPr lang="en-US" sz="2200" b="1" dirty="0">
                  <a:latin typeface="TH SarabunPSK" pitchFamily="34" charset="-34"/>
                  <a:cs typeface="TH SarabunPSK" pitchFamily="34" charset="-34"/>
                </a:rPr>
                <a:t> %</a:t>
              </a: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 rot="19455694">
            <a:off x="1286076" y="2526912"/>
            <a:ext cx="4112654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ล่าช้า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21"/>
            <a:ext cx="4427984" cy="3215680"/>
          </a:xfrm>
          <a:prstGeom prst="rect">
            <a:avLst/>
          </a:prstGeom>
        </p:spPr>
      </p:pic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งานจ้างซ่อมแซมศูนย์กีฬา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วังนันท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อุทยาน กองทัพเรือ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8"/>
            <a:ext cx="4644008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เลขที่ ๔๔/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งป.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๒๕๕๙ ลงวันที่ ๑๘ ธ.ค.๕๘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เอส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.พี.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บิวเดอร์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คอน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ซัลท์แทนท์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 ธ.ค.๕๘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๑๖ เม.ย.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๒,๑๗๘,๙๔๘.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๑๒๐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,๑๗๙.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.อดิเรก ฟุ้งลัดดา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5292080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ปัจจุบัน  28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132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110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เกินเวลา            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คิดเป็น   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  2 งวด  คิดเป็น  100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30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815,684.40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80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429000"/>
            <a:ext cx="4427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ล่าช้า ประมาณ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	               	             50 %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ล่าช้ากว่าสัญญาประมาณ                30 พ.ค.59 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คาดว่า จะส่งงานอีก .....1...... งวด ...70....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30 พ.ค.59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รอวัสดุอุปกรณ์ กระเบื้องปูพื้นสระว่ายน้ำ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996952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ถ่ายเมื่อ 27 เม.ย.59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 rot="19455694">
            <a:off x="205956" y="1446792"/>
            <a:ext cx="4112654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ล่าช้า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639944" cy="13572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>
                <a:solidFill>
                  <a:schemeClr val="tx1"/>
                </a:solidFill>
              </a:rPr>
              <a:t> </a:t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/>
            </a:r>
            <a:br>
              <a:rPr lang="th-TH" dirty="0" smtClean="0">
                <a:solidFill>
                  <a:schemeClr val="tx1"/>
                </a:solidFill>
              </a:rPr>
            </a:b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งานก่อสร้างอาคารพักนายทหารสัญญาบัตร ขนาด ๘๐ ครอบครัว จำนวน ๑ หลัง 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พร้อมสิ่งอำนวยความสะดวก ที่ ยศ.ทร จว.นครปฐม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980729"/>
            <a:ext cx="4644008" cy="2261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สัญญา ชย.ทร.เลขที่ ๔๖/งป.๒๕๕๙ ลงวันที่ ๒๕ ธ.ค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๕๘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ผู้รับจ้าง บริษัท ก่อแก้ว ชลบุรี จำกัด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กำหนดเริ่มงาน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๒๖ ธ.ค.๕๘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กำหนดแล้วเสร็จ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๑๙ ธ.ค. ๕๙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แบ่งงานเป็น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๓๒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 ค่าก่อสร้าง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๙๙,๗๐๐,๐๐๐.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รวมระยะเวลาก่อสร้าง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๓๖๐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ค่าปรับวันละ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๖๙,๗๙๐.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ค้ำประกัน ๒ ปี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น.อ.อภินันท์ เพ็งศรีทอง  ประธานกรรมการตรวจการจ้าง</a:t>
            </a: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645024"/>
            <a:ext cx="4499992" cy="32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ความก้าวหน้า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ณ วันที่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เม.ย. 59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ระยะเวลาผ่านมาแล้ว 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วัน   คิดเป็น  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34.44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เหลือเวลา            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236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วัน   คิดเป็น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65.60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ตามสัญญาควรส่งงานได้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งวด คิดเป็น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12.2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ส่งงานได้จริง	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  คิดเป็น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11.7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เป็นจำนวนเงิน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9,915,165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   บาท </a:t>
            </a:r>
          </a:p>
          <a:p>
            <a:pPr marL="365760" indent="-256032">
              <a:lnSpc>
                <a:spcPct val="150000"/>
              </a:lnSpc>
              <a:buFont typeface="Wingdings 3"/>
              <a:buChar char=""/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ความก้าวหน้าในภาพรวมประมาณ 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72200" y="3617641"/>
            <a:ext cx="2771800" cy="324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068960"/>
            <a:ext cx="46440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ส่งงานครั้งล่าสุดครั้งที่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เมื่อ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28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ก.พ.59 ตรวจเมื่อ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มี.ค.59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งวดที่ 1(2.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4%) 2(3.4%) 3(3%) 4(2.9%)  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1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7%</a:t>
            </a:r>
            <a:endParaRPr lang="th-TH" sz="2000" b="1" u="sng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สถานะสัญญา</a:t>
            </a:r>
          </a:p>
          <a:p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เร็วกว่าแผน ประมาณ</a:t>
            </a:r>
            <a:r>
              <a:rPr lang="en-US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	               	             40 </a:t>
            </a:r>
            <a:r>
              <a:rPr lang="th-TH" sz="2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จะแล้วเสร็จล่าช้ากว่าสัญญาประมาณ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  -   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</a:p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คาดว่า จะส่งงานอีก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  4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งวด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.3 %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16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พ.ค. 59</a:t>
            </a:r>
          </a:p>
          <a:p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ปัญหา 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	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ขาดสภาพคล่อง</a:t>
            </a:r>
          </a:p>
          <a:p>
            <a:pPr>
              <a:buFont typeface="Wingdings" pitchFamily="2" charset="2"/>
              <a:buChar char="q"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บุคคลากร</a:t>
            </a:r>
          </a:p>
          <a:p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80728"/>
            <a:ext cx="4499992" cy="259228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46741" y="1026116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ถ่ายเมื่อ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27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เม.ย.59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2816</Words>
  <Application>Microsoft Office PowerPoint</Application>
  <PresentationFormat>นำเสนอทางหน้าจอ (4:3)</PresentationFormat>
  <Paragraphs>476</Paragraphs>
  <Slides>17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ชุดรูปแบบของ Office</vt:lpstr>
      <vt:lpstr>ภาพนิ่ง 1</vt:lpstr>
      <vt:lpstr>            </vt:lpstr>
      <vt:lpstr>ภาพนิ่ง 3</vt:lpstr>
      <vt:lpstr>ภาพนิ่ง 4</vt:lpstr>
      <vt:lpstr>            </vt:lpstr>
      <vt:lpstr>            </vt:lpstr>
      <vt:lpstr>ภาพนิ่ง 7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ภาพนิ่ง 15</vt:lpstr>
      <vt:lpstr>ภาพนิ่ง 16</vt:lpstr>
      <vt:lpstr>ภาพนิ่ง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WINDOWS7</dc:creator>
  <cp:lastModifiedBy>WINDOWS7</cp:lastModifiedBy>
  <cp:revision>456</cp:revision>
  <dcterms:created xsi:type="dcterms:W3CDTF">2016-01-01T13:56:04Z</dcterms:created>
  <dcterms:modified xsi:type="dcterms:W3CDTF">2016-04-28T15:21:47Z</dcterms:modified>
</cp:coreProperties>
</file>