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7" r:id="rId2"/>
    <p:sldId id="1095" r:id="rId3"/>
    <p:sldId id="963" r:id="rId4"/>
    <p:sldId id="1096" r:id="rId5"/>
    <p:sldId id="1125" r:id="rId6"/>
    <p:sldId id="1126" r:id="rId7"/>
    <p:sldId id="1124" r:id="rId8"/>
    <p:sldId id="1097" r:id="rId9"/>
    <p:sldId id="1129" r:id="rId10"/>
    <p:sldId id="1122" r:id="rId11"/>
    <p:sldId id="1127" r:id="rId12"/>
    <p:sldId id="1120" r:id="rId13"/>
    <p:sldId id="1119" r:id="rId14"/>
    <p:sldId id="1130" r:id="rId15"/>
    <p:sldId id="1118" r:id="rId16"/>
    <p:sldId id="1117" r:id="rId17"/>
    <p:sldId id="1128" r:id="rId1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4" autoAdjust="0"/>
    <p:restoredTop sz="94660"/>
  </p:normalViewPr>
  <p:slideViewPr>
    <p:cSldViewPr>
      <p:cViewPr>
        <p:scale>
          <a:sx n="70" d="100"/>
          <a:sy n="70" d="100"/>
        </p:scale>
        <p:origin x="-341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96678-3B79-42EB-923F-1861FB74EAFC}" type="datetimeFigureOut">
              <a:rPr lang="th-TH" smtClean="0"/>
              <a:pPr/>
              <a:t>28/04/59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5F10B-811E-45E3-82BD-D65D89181F79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9CE3-A120-4157-A9C2-AA2A5A7D9C4C}" type="datetimeFigureOut">
              <a:rPr lang="th-TH" smtClean="0"/>
              <a:pPr/>
              <a:t>28/04/59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0753F-68B2-4B2C-9361-D3B02087CE06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mtClean="0"/>
              <a:t>บันทึก</a:t>
            </a:r>
          </a:p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87EF3-FC12-436E-AE5D-DB7451DF662B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37747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8B42-ECDB-154C-A538-0E927E2426D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3797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A6E81B-DD9A-4321-B445-16648DC11438}" type="slidenum">
              <a:rPr lang="en-US" smtClean="0"/>
              <a:pPr/>
              <a:t>16</a:t>
            </a:fld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21A7-EA1E-47BF-A31C-DA2395FF8A62}" type="datetimeFigureOut">
              <a:rPr lang="th-TH" smtClean="0"/>
              <a:pPr/>
              <a:t>28/04/59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21A7-EA1E-47BF-A31C-DA2395FF8A62}" type="datetimeFigureOut">
              <a:rPr lang="th-TH" smtClean="0"/>
              <a:pPr/>
              <a:t>28/04/59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21A7-EA1E-47BF-A31C-DA2395FF8A62}" type="datetimeFigureOut">
              <a:rPr lang="th-TH" smtClean="0"/>
              <a:pPr/>
              <a:t>28/04/59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21A7-EA1E-47BF-A31C-DA2395FF8A62}" type="datetimeFigureOut">
              <a:rPr lang="th-TH" smtClean="0"/>
              <a:pPr/>
              <a:t>28/04/59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21A7-EA1E-47BF-A31C-DA2395FF8A62}" type="datetimeFigureOut">
              <a:rPr lang="th-TH" smtClean="0"/>
              <a:pPr/>
              <a:t>28/04/59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21A7-EA1E-47BF-A31C-DA2395FF8A62}" type="datetimeFigureOut">
              <a:rPr lang="th-TH" smtClean="0"/>
              <a:pPr/>
              <a:t>28/04/59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21A7-EA1E-47BF-A31C-DA2395FF8A62}" type="datetimeFigureOut">
              <a:rPr lang="th-TH" smtClean="0"/>
              <a:pPr/>
              <a:t>28/04/59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21A7-EA1E-47BF-A31C-DA2395FF8A62}" type="datetimeFigureOut">
              <a:rPr lang="th-TH" smtClean="0"/>
              <a:pPr/>
              <a:t>28/04/59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21A7-EA1E-47BF-A31C-DA2395FF8A62}" type="datetimeFigureOut">
              <a:rPr lang="th-TH" smtClean="0"/>
              <a:pPr/>
              <a:t>28/04/59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21A7-EA1E-47BF-A31C-DA2395FF8A62}" type="datetimeFigureOut">
              <a:rPr lang="th-TH" smtClean="0"/>
              <a:pPr/>
              <a:t>28/04/59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21A7-EA1E-47BF-A31C-DA2395FF8A62}" type="datetimeFigureOut">
              <a:rPr lang="th-TH" smtClean="0"/>
              <a:pPr/>
              <a:t>28/04/59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B21A7-EA1E-47BF-A31C-DA2395FF8A62}" type="datetimeFigureOut">
              <a:rPr lang="th-TH" smtClean="0"/>
              <a:pPr/>
              <a:t>28/04/59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LOGO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68263"/>
            <a:ext cx="852488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ตาราง 9"/>
          <p:cNvGraphicFramePr>
            <a:graphicFrameLocks noGrp="1"/>
          </p:cNvGraphicFramePr>
          <p:nvPr/>
        </p:nvGraphicFramePr>
        <p:xfrm>
          <a:off x="0" y="1556792"/>
          <a:ext cx="9144000" cy="2935605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741045"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 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งป.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จำนวนสัญญา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แล้วเสร็จ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คงเหลือ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เข้าเกณฑ์ล่าช้า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147 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146 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113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68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38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14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" name="สี่เหลี่ยมผืนผ้า 1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สรุปภาพรวมการบริหารสัญญา</a:t>
            </a:r>
            <a:endParaRPr lang="th-TH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รูปภาพ 6" descr="LOGO 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52488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 xmlns:pic="http://schemas.openxmlformats.org/drawingml/2006/picture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944" cy="13572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-27383"/>
            <a:ext cx="9144000" cy="954107"/>
          </a:xfrm>
          <a:prstGeom prst="rect">
            <a:avLst/>
          </a:prstGeom>
          <a:solidFill>
            <a:srgbClr val="FFC000"/>
          </a:solidFill>
        </p:spPr>
        <p:txBody>
          <a:bodyPr wrap="square" numCol="1" rtlCol="0">
            <a:spAutoFit/>
          </a:bodyPr>
          <a:lstStyle/>
          <a:p>
            <a:pPr algn="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งานก่อสร้างอาคารทดสอบ แผนกจรวดและเป้าลวง ของ กรมสรรพาวุธทหารเรือ </a:t>
            </a:r>
          </a:p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จำนวน ๑ หลัง  พื้นที่สัตหีบ จ.ชลบุรี 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99992" y="980728"/>
            <a:ext cx="4644008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สัญญา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เลขที่ ๖๘/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งป.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๒๕๕๘ ลงวันที่ ๒๙ พ.ค.๕๘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ผู้รับจ้าง ห้างหุ้นส่วนจำกัด พัฒนา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บรร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กิจ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กำหนดเริ่มงาน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๓๐ พ.ค.๕๘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กำหนดแล้วเสร็จ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๒๓ เม.ย. ๕๙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แบ่งงานเป็น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๑๘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งวด  ค่าก่อสร้าง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๒๘,๒๒๙,๘๑๐.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รวมระยะเวลาก่อสร้าง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๓๓๐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ค่าปรับวันละ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๒๒,๕๘๔.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 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ค้ำประกัน ๒ ปี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น.อ.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จิรศักดิ์ ชูสกุลชาติ  ประธานกรรมการตรวจการจ้าง</a:t>
            </a: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356992"/>
            <a:ext cx="5292080" cy="3212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ความก้าวหน้า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ปัจจุบัน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26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เม.ย. 59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ระยะเวลาผ่านมาแล้ว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330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  คิดเป็น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100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เกินเวลา   -    วัน   คิดเป็น    - 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ตามสัญญาควรส่งงานได้ 18 งวด คิดเป็น  100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ส่งงานได้จริง	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12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  คิดเป็น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66.66 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เป็นจำนวนเงิน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17,361,333.15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 บาท 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ความก้าวหน้าในภาพรวมประมาณ    98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372200" y="3329609"/>
            <a:ext cx="2771800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3171740"/>
            <a:ext cx="44279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ส่งงานครั้งล่าสุดครั้งที่ 4เมื่อ 22มี.ค.59 ตรวจเมื่อ 25 มี.ค.59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งวดที่ 13(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4.1%) 14(6.1%) 15(4.1%) 16(3.1%) 17(5.4%) </a:t>
            </a:r>
            <a:r>
              <a:rPr lang="th-TH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รวม </a:t>
            </a:r>
            <a:r>
              <a:rPr lang="en-US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22.8%</a:t>
            </a:r>
            <a:endParaRPr lang="th-TH" sz="2000" b="1" u="sng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สถานะสัญญา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ล่าช้า ประมาณ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	 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จะส่งงานอีก .....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..... งวด ..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33.34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..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 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ปัจจุบันผู้รับจ้างยื่นหนังสือส่งมอบงาน 23 เม.ย.59 รอคณะกรรมการตรวจรับมอบงาน ประมาณ 11-13 พ.ค.59</a:t>
            </a: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ปัญหา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	</a:t>
            </a:r>
          </a:p>
          <a:p>
            <a:pPr>
              <a:buFont typeface="Wingdings" pitchFamily="2" charset="2"/>
              <a:buChar char="q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ขาดสภาพคล่อง</a:t>
            </a:r>
          </a:p>
          <a:p>
            <a:pPr>
              <a:buFont typeface="Wingdings" pitchFamily="2" charset="2"/>
              <a:buChar char="q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บุคคลากร</a:t>
            </a:r>
          </a:p>
          <a:p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832" y="3491716"/>
            <a:ext cx="143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rgbClr val="FF0000"/>
                </a:solidFill>
              </a:rPr>
              <a:t>ถ่ายเมื่อ 26 เม.ย.59</a:t>
            </a:r>
            <a:endParaRPr lang="th-TH" sz="1800" dirty="0">
              <a:solidFill>
                <a:srgbClr val="FF0000"/>
              </a:solidFill>
            </a:endParaRPr>
          </a:p>
        </p:txBody>
      </p:sp>
      <p:pic>
        <p:nvPicPr>
          <p:cNvPr id="12" name="รูปภาพ 11" descr="ไฟ2826เ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4136008" cy="2376264"/>
          </a:xfrm>
          <a:prstGeom prst="rect">
            <a:avLst/>
          </a:prstGeom>
        </p:spPr>
      </p:pic>
      <p:sp>
        <p:nvSpPr>
          <p:cNvPr id="14" name="สี่เหลี่ยมผืนผ้า 13"/>
          <p:cNvSpPr/>
          <p:nvPr/>
        </p:nvSpPr>
        <p:spPr>
          <a:xfrm rot="19455694">
            <a:off x="2798245" y="3246993"/>
            <a:ext cx="4112654" cy="92333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แล้วเสร็จ</a:t>
            </a:r>
            <a:endParaRPr lang="th-TH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944" cy="13572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99992" y="642918"/>
            <a:ext cx="4644008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สัญญา ชย.ทร.เลขที่ ๗๐/งป.๒๕๕๘ ลงวันที่ ๓ มิ.ย.๕๘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ผู้รับจ้าง หจก. ส.ธนิก เทรดดิ้ง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กำหนดเริ่มงาน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๔ มิ.ย.๕๘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กำหนดแล้วเสร็จ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๓๐ ธ.ค. ๕๘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แบ่งงานเป็น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๑๕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งวด  ค่าก่อสร้าง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๑,๖๙๐,๖๕๔.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รวมระยะเวลาก่อสร้าง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๒๑๐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ค่าปรับวันละ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๑,๖๙๑.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 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ค้ำประกัน ๒ ปี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น.ท. อภัย ศิริมังคลา   ประธานกรรมการตรวจการจ้าง</a:t>
            </a: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500438"/>
            <a:ext cx="5292080" cy="3212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ความก้าวหน้า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ปัจจุบัน  20 เม.ย. 59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ระยะเวลาผ่านมาแล้ว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321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  คิดเป็น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152.86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เกินเวลา                   111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วัน   คิดเป็น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52.86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เป็นเงินค่าปรับ  187,701 บาท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ส่งงานได้แล้ว	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 10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  คิดเป็น  59.00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เป็นจำนวนเงิน           </a:t>
            </a:r>
            <a:r>
              <a:rPr lang="th-TH" sz="2000" dirty="0" smtClean="0"/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997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,485.86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บาท 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ความก้าวหน้าในภาพรวมปัจจุบัน   100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372200" y="3617641"/>
            <a:ext cx="2771800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571876"/>
            <a:ext cx="44279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ขอส่งงานครั้งที่ 4 (งวดสุดท้าย ) เมื่อ 20 เม.ย.59 </a:t>
            </a:r>
          </a:p>
          <a:p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ประธานนัดตรวจ  </a:t>
            </a:r>
            <a:r>
              <a:rPr lang="th-TH" sz="20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 พ.ค.59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งวดที่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10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15%),11(6%),12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9%),13 (4%),15 (7%)</a:t>
            </a:r>
          </a:p>
          <a:p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รวม </a:t>
            </a:r>
            <a:r>
              <a:rPr lang="en-US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41%</a:t>
            </a:r>
            <a:r>
              <a:rPr lang="th-TH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เป็นจำนวนเงิน 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693,168.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14 บาท </a:t>
            </a:r>
          </a:p>
          <a:p>
            <a:endParaRPr lang="th-TH" sz="2000" b="1" u="sng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สถานะสัญญา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ล่าช้า ประมาณ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	               	         52.86 %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งานแล้วเสร็จล่าช้ากว่าสัญญา 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                 111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วัน</a:t>
            </a:r>
          </a:p>
          <a:p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571744"/>
            <a:ext cx="2127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00B0F0"/>
                </a:solidFill>
              </a:rPr>
              <a:t>ถ่ายเมื่อ 19 เม.ย.59</a:t>
            </a:r>
            <a:endParaRPr lang="th-TH" dirty="0">
              <a:solidFill>
                <a:srgbClr val="00B0F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0725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ordia New" pitchFamily="34" charset="-34"/>
              </a:rPr>
              <a:t>                 จ้างก่อสร้างห้องน้ำ-ส้วม บริเวณอุทยานประวัติศาสตร์ทหารเรือ ที่ ปจปร.</a:t>
            </a:r>
            <a:endParaRPr kumimoji="0" 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12" name="Picture 11" descr="DSC068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2571736" cy="1928802"/>
          </a:xfrm>
          <a:prstGeom prst="rect">
            <a:avLst/>
          </a:prstGeom>
        </p:spPr>
      </p:pic>
      <p:pic>
        <p:nvPicPr>
          <p:cNvPr id="15" name="Picture 14" descr="DSC068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500042"/>
            <a:ext cx="1904981" cy="1428736"/>
          </a:xfrm>
          <a:prstGeom prst="rect">
            <a:avLst/>
          </a:prstGeom>
        </p:spPr>
      </p:pic>
      <p:pic>
        <p:nvPicPr>
          <p:cNvPr id="16" name="Picture 15" descr="DSC068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7858" y="1857364"/>
            <a:ext cx="2381266" cy="1785950"/>
          </a:xfrm>
          <a:prstGeom prst="rect">
            <a:avLst/>
          </a:prstGeom>
        </p:spPr>
      </p:pic>
      <p:sp>
        <p:nvSpPr>
          <p:cNvPr id="14" name="สี่เหลี่ยมผืนผ้า 13"/>
          <p:cNvSpPr/>
          <p:nvPr/>
        </p:nvSpPr>
        <p:spPr>
          <a:xfrm rot="19455694">
            <a:off x="2798245" y="3246993"/>
            <a:ext cx="4112654" cy="92333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แล้วเสร็จ</a:t>
            </a:r>
            <a:endParaRPr lang="th-TH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200" y="908720"/>
            <a:ext cx="3831735" cy="215535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สี่เหลี่ยมผืนผ้า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/>
              <a:t>งานก่อสร้างอาคารกองบัญชาการกองเรือยามฝั่ง กองเรือ</a:t>
            </a:r>
            <a:r>
              <a:rPr lang="th-TH" sz="2400" b="1" dirty="0"/>
              <a:t>ยุทธการ พร้อมระบบสาธารณูปโภค </a:t>
            </a:r>
            <a:r>
              <a:rPr lang="th-TH" sz="2400" b="1" dirty="0" smtClean="0"/>
              <a:t>และสิ่งอำนวยความสะดวกต่างๆ ที่บริเวณท่าเรือแหลมเทียน ฐานทัพเรือสัตหีบ (ส่วนที่เหลือ)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139952" y="908720"/>
            <a:ext cx="4896544" cy="53245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2000" dirty="0" smtClean="0"/>
              <a:t>สัญญา </a:t>
            </a:r>
            <a:r>
              <a:rPr lang="th-TH" sz="2000" dirty="0" err="1" smtClean="0"/>
              <a:t>ชย.ทร</a:t>
            </a:r>
            <a:r>
              <a:rPr lang="th-TH" sz="2000" dirty="0" smtClean="0"/>
              <a:t>.เลขที่ ๗๓/</a:t>
            </a:r>
            <a:r>
              <a:rPr lang="th-TH" sz="2000" dirty="0" err="1" smtClean="0"/>
              <a:t>งป</a:t>
            </a:r>
            <a:r>
              <a:rPr lang="th-TH" sz="2000" dirty="0" smtClean="0"/>
              <a:t>.๒๕๕๘  ลงวันที่ ๑๐ มิ.ย.๕๘</a:t>
            </a:r>
          </a:p>
          <a:p>
            <a:r>
              <a:rPr lang="th-TH" sz="2000" dirty="0" smtClean="0"/>
              <a:t>ผู้รับจ้าง บริษัท ก่อแก้ว ชลบุรี จำกัด</a:t>
            </a:r>
          </a:p>
          <a:p>
            <a:r>
              <a:rPr lang="th-TH" sz="2000" dirty="0" smtClean="0"/>
              <a:t>กำหนดเริ่มงาน ๑๑ มิ.ย.๕๘ กำหนดแล้วเสร็จ ๔ มิ.ย.๕๙</a:t>
            </a:r>
          </a:p>
          <a:p>
            <a:r>
              <a:rPr lang="th-TH" sz="2000" dirty="0" smtClean="0"/>
              <a:t>แบ่งงานเป็น  ๕๖  งวด  ค่าก่อสร้าง ๘๗,๔๒๖,๐๐๐.-บาท</a:t>
            </a:r>
          </a:p>
          <a:p>
            <a:r>
              <a:rPr lang="th-TH" sz="2000" dirty="0" smtClean="0"/>
              <a:t>ระยะเวลาก่อสร้าง ๓๖๐ วัน ค่าปรับวันละ ๖๑,๑๙๙.- บาท</a:t>
            </a:r>
          </a:p>
          <a:p>
            <a:r>
              <a:rPr lang="th-TH" sz="2000" dirty="0" smtClean="0"/>
              <a:t>ค้ำประกัน ๒ ปี</a:t>
            </a:r>
          </a:p>
          <a:p>
            <a:r>
              <a:rPr lang="th-TH" sz="2000" dirty="0" err="1" smtClean="0"/>
              <a:t>น.อ</a:t>
            </a:r>
            <a:r>
              <a:rPr lang="th-TH" sz="2000" dirty="0" smtClean="0"/>
              <a:t>.ก้องศักดิ์ ปรีดีคณิต ประธานกรรมการตรวจการจ้าง</a:t>
            </a:r>
          </a:p>
          <a:p>
            <a:endParaRPr lang="th-TH" sz="2000" dirty="0" smtClean="0"/>
          </a:p>
          <a:p>
            <a:r>
              <a:rPr lang="th-TH" sz="2000" dirty="0" smtClean="0"/>
              <a:t>ส่งงานครั้งล่าสุดครั้งที่ ๗ เมื่อ ๑๔ มี.ค.๕๙ ตรวจเมื่อ ๒๑ มี.ค.๕๙</a:t>
            </a:r>
          </a:p>
          <a:p>
            <a:r>
              <a:rPr lang="th-TH" sz="2000" dirty="0" smtClean="0"/>
              <a:t>งวดที่ ๑๖ (๑.๕</a:t>
            </a:r>
            <a:r>
              <a:rPr lang="en-US" sz="2000" dirty="0" smtClean="0"/>
              <a:t>%</a:t>
            </a:r>
            <a:r>
              <a:rPr lang="th-TH" sz="2000" dirty="0" smtClean="0"/>
              <a:t>) งวดที่ ๑๗ (๓.๑</a:t>
            </a:r>
            <a:r>
              <a:rPr lang="en-US" sz="2000" dirty="0" smtClean="0"/>
              <a:t>%</a:t>
            </a:r>
            <a:r>
              <a:rPr lang="th-TH" sz="2000" dirty="0" smtClean="0"/>
              <a:t>) งวดที่ ๓๐ (๐.๖</a:t>
            </a:r>
            <a:r>
              <a:rPr lang="en-US" sz="2000" dirty="0" smtClean="0"/>
              <a:t>%</a:t>
            </a:r>
            <a:r>
              <a:rPr lang="th-TH" sz="2000" dirty="0" smtClean="0"/>
              <a:t>) งวดที่ ๓๓(๒.๕</a:t>
            </a:r>
            <a:r>
              <a:rPr lang="en-US" sz="2000" dirty="0" smtClean="0"/>
              <a:t>%</a:t>
            </a:r>
            <a:r>
              <a:rPr lang="th-TH" sz="2000" dirty="0" smtClean="0"/>
              <a:t>) งวดที่ ๓๕ (๑.๒</a:t>
            </a:r>
            <a:r>
              <a:rPr lang="en-US" sz="2000" dirty="0" smtClean="0"/>
              <a:t>%</a:t>
            </a:r>
            <a:r>
              <a:rPr lang="th-TH" sz="2000" dirty="0" smtClean="0"/>
              <a:t>) งวดที่ ๓๙ (๓.๒</a:t>
            </a:r>
            <a:r>
              <a:rPr lang="en-US" sz="2000" dirty="0" smtClean="0"/>
              <a:t>%</a:t>
            </a:r>
            <a:r>
              <a:rPr lang="th-TH" sz="2000" dirty="0" smtClean="0"/>
              <a:t>) งวดที่ ๔๗ (๐.๖</a:t>
            </a:r>
            <a:r>
              <a:rPr lang="en-US" sz="2000" dirty="0" smtClean="0"/>
              <a:t>%</a:t>
            </a:r>
            <a:r>
              <a:rPr lang="th-TH" sz="2000" dirty="0" smtClean="0"/>
              <a:t>) รวม ๑๒.๗๐</a:t>
            </a:r>
            <a:r>
              <a:rPr lang="en-US" sz="2000" dirty="0" smtClean="0"/>
              <a:t>%</a:t>
            </a:r>
            <a:endParaRPr lang="en-US" sz="2000" dirty="0"/>
          </a:p>
          <a:p>
            <a:r>
              <a:rPr lang="th-TH" sz="2000" u="sng" dirty="0" smtClean="0"/>
              <a:t>สถานะสัญญา</a:t>
            </a:r>
          </a:p>
          <a:p>
            <a:r>
              <a:rPr lang="th-TH" sz="2000" dirty="0" smtClean="0"/>
              <a:t>ล่าช้าประมาณ   ๒๕.๐๐  </a:t>
            </a:r>
            <a:r>
              <a:rPr lang="en-US" sz="2000" dirty="0" smtClean="0"/>
              <a:t>%</a:t>
            </a:r>
          </a:p>
          <a:p>
            <a:r>
              <a:rPr lang="th-TH" sz="2000" dirty="0" smtClean="0"/>
              <a:t>คาดว่าจะส่งงานอีก ๖ งวด คิดเป็น ๑๒.๒๐</a:t>
            </a:r>
            <a:r>
              <a:rPr lang="en-US" sz="2000" dirty="0" smtClean="0"/>
              <a:t>% </a:t>
            </a:r>
            <a:r>
              <a:rPr lang="th-TH" sz="2000" dirty="0" smtClean="0"/>
              <a:t>ประมาณ ๑๐</a:t>
            </a:r>
            <a:r>
              <a:rPr lang="en-US" sz="2000" dirty="0" smtClean="0"/>
              <a:t> </a:t>
            </a:r>
            <a:r>
              <a:rPr lang="th-TH" sz="2000" dirty="0" smtClean="0"/>
              <a:t>พ.ค.๕๙</a:t>
            </a:r>
          </a:p>
          <a:p>
            <a:r>
              <a:rPr lang="th-TH" sz="2000" u="sng" dirty="0" smtClean="0"/>
              <a:t>ปัญหาอุปสรรค</a:t>
            </a:r>
          </a:p>
          <a:p>
            <a:r>
              <a:rPr lang="th-TH" sz="2000" dirty="0" smtClean="0"/>
              <a:t>ไม่มี</a:t>
            </a:r>
            <a:endParaRPr lang="th-TH" sz="2400" b="1" dirty="0" smtClean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64199" y="3205229"/>
            <a:ext cx="3907735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1800" dirty="0" smtClean="0"/>
              <a:t>ความก้าวหน้า ปัจจุบัน ๒๘ เม.ย.๕๙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1800" dirty="0" smtClean="0"/>
              <a:t>ระยะเวลาผ่านมาแล้ว ๓๒๓ วัน    คิดเป็น ๘๙.๗๒  </a:t>
            </a:r>
            <a:r>
              <a:rPr lang="en-US" sz="1800" dirty="0" smtClean="0"/>
              <a:t>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1800" dirty="0" smtClean="0"/>
              <a:t>คงเหลือระยะเวลา      ๓๗    วัน    คิดเป็น ๑๐.๒๘  </a:t>
            </a:r>
            <a:r>
              <a:rPr lang="en-US" sz="1800" dirty="0" smtClean="0"/>
              <a:t>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1800" dirty="0" smtClean="0"/>
              <a:t>ตามสัญญาควรส่งงานได้ ๕๐ งวด คิดเป็น ๘๔.๖๐ </a:t>
            </a:r>
            <a:r>
              <a:rPr lang="en-US" sz="1800" dirty="0" smtClean="0"/>
              <a:t>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1800" dirty="0" smtClean="0"/>
              <a:t>ส่งงานได้</a:t>
            </a:r>
            <a:r>
              <a:rPr lang="th-TH" sz="1800" smtClean="0"/>
              <a:t>จริง     ๓๘    งวด           </a:t>
            </a:r>
            <a:r>
              <a:rPr lang="th-TH" sz="1800" dirty="0" smtClean="0"/>
              <a:t>คิดเป็น  ๕๙.๖๐  </a:t>
            </a:r>
            <a:r>
              <a:rPr lang="en-US" sz="1800" dirty="0" smtClean="0"/>
              <a:t>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1800" dirty="0" smtClean="0"/>
              <a:t>เป็นจำนวนเงิน    ๕๒,๑๐๕,๘๙๖.๐๐.- บาท กรณีหักล่วงหน้า ๑๕ </a:t>
            </a:r>
            <a:r>
              <a:rPr lang="en-US" sz="1800" dirty="0" smtClean="0"/>
              <a:t>% </a:t>
            </a:r>
            <a:r>
              <a:rPr lang="th-TH" sz="1800" dirty="0" smtClean="0"/>
              <a:t>คงเหลือ ๔๔,๒๙๐,๐๑๑.๖๐.- บาท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944" cy="13572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"/>
            <a:ext cx="914400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งานก่อสร้างบ้านพักผู้บัญชาการกองเรือดำ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น้ำ รองผู้บัญชาการกองเรือดำน้ำ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เสนาธิ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การกองเรือดำน้ำ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และอาคารพักสัญญาบัตร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(S.O.Q.)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๑๖ ครอบครัว ของกองเรือดำน้ำ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99992" y="980728"/>
            <a:ext cx="4644008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สัญญา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ชย.ทร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.เลขที่ ๙๓/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งป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.๒๕๕๘ ลงวันที่ ๑๔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ก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.ค.๕๘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ผู้รับจ้าง บริษัท ธรรมได้ธรรม จำกัด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กำหนดเริ่มงาน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๑๕ ก.ค.๕๘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กำหนดแล้วเสร็จ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๙ เม.ย. ๕๙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แบ่งงานเป็น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๒๖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งวด  ค่าก่อสร้าง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๒๔,๖๒๐.๐๐๐.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รวมระยะเวลาก่อสร้าง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๒๗๐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ค่าปรับวันละ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๑๙,๖๙๖.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 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ค้ำประกัน ๒ ปี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น.อ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เอกธนา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รัตน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สุวรรณ    ประธานกรรมการตรวจการจ้าง</a:t>
            </a: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645024"/>
            <a:ext cx="5292080" cy="3212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ความก้าวหน้า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ปัจจุบัน  ๑๘ เม.ย. ๕๙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ระยะเวลาผ่านมาแล้ว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๒๗๙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วัน   คิดเป็น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๑๐๓.๓๓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เหลือเวลา               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วัน   คิดเป็น    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ตามสัญญาควรส่งงานได้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๒๖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  คิดเป็น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๑๐๐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ส่งงานได้จริง	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๒๖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  คิดเป็น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๑๐๐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เป็นจำนวนเงิน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๒๔,๖๒๐,๐๐๐.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-  บาท 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ความก้าวหน้าในภาพรวมประมาณ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๑๐๐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372200" y="3617641"/>
            <a:ext cx="2771800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3789040"/>
            <a:ext cx="46440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ส่งงานครั้งล่าสุดครั้งที่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เมื่อ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๘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เม.ย.59 ตรวจเมื่อ ๑๘ เม.ย.59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งวดที่ ๒๖ (งวดสุดท้าย)  </a:t>
            </a:r>
            <a:r>
              <a:rPr lang="th-TH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รวม  ๑  งวด (๖.๓๐</a:t>
            </a:r>
            <a:r>
              <a:rPr lang="en-US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สถานะสัญญา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เร็วกว่าแผน ประมา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ณ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๐.๓๗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งานแล้วเสร็จตามสัญญา</a:t>
            </a:r>
          </a:p>
          <a:p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ปัญหา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	</a:t>
            </a:r>
          </a:p>
          <a:p>
            <a:pPr>
              <a:buFont typeface="Wingdings" pitchFamily="2" charset="2"/>
              <a:buChar char="q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ขาดสภาพคล่อง</a:t>
            </a:r>
          </a:p>
          <a:p>
            <a:pPr>
              <a:buFont typeface="Wingdings" pitchFamily="2" charset="2"/>
              <a:buChar char="q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บุคคลากร</a:t>
            </a:r>
          </a:p>
          <a:p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08720"/>
            <a:ext cx="4032447" cy="2736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5213" y="3121804"/>
            <a:ext cx="2154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FF00"/>
                </a:solidFill>
              </a:rPr>
              <a:t>ถ่ายเมื่อ ๘ เม.ย.59</a:t>
            </a:r>
            <a:endParaRPr lang="th-TH" dirty="0">
              <a:solidFill>
                <a:srgbClr val="FFFF00"/>
              </a:solidFill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 rot="19455694">
            <a:off x="2798245" y="3246993"/>
            <a:ext cx="4112654" cy="92333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แล้วเสร็จ</a:t>
            </a:r>
            <a:endParaRPr lang="th-TH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8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944" cy="13572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altLang="th-TH" sz="3200" b="1" dirty="0" smtClean="0">
                <a:latin typeface="TH SarabunPSK" pitchFamily="34" charset="-34"/>
                <a:cs typeface="TH SarabunPSK" pitchFamily="34" charset="-34"/>
              </a:rPr>
              <a:t>งานวางท่อระบบน้ำมันแรงดันสูงสำหรับท่าอากาศยานที่ </a:t>
            </a:r>
            <a:r>
              <a:rPr lang="th-TH" altLang="th-TH" sz="3200" b="1" dirty="0" err="1" smtClean="0">
                <a:latin typeface="TH SarabunPSK" pitchFamily="34" charset="-34"/>
                <a:cs typeface="TH SarabunPSK" pitchFamily="34" charset="-34"/>
              </a:rPr>
              <a:t>กบร.</a:t>
            </a:r>
            <a:r>
              <a:rPr lang="th-TH" altLang="th-TH" sz="3200" b="1" dirty="0" smtClean="0">
                <a:latin typeface="TH SarabunPSK" pitchFamily="34" charset="-34"/>
                <a:cs typeface="TH SarabunPSK" pitchFamily="34" charset="-34"/>
              </a:rPr>
              <a:t>กร.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55976" y="548680"/>
            <a:ext cx="4788024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defRPr/>
            </a:pP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สัญญาเลขที่ 98/</a:t>
            </a:r>
            <a:r>
              <a:rPr lang="th-TH" altLang="th-TH" sz="2400" b="1" dirty="0" err="1" smtClean="0">
                <a:latin typeface="TH SarabunPSK" pitchFamily="34" charset="-34"/>
                <a:cs typeface="TH SarabunPSK" pitchFamily="34" charset="-34"/>
              </a:rPr>
              <a:t>งป.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2558 ลง  28 ก.ค. 2558</a:t>
            </a:r>
          </a:p>
          <a:p>
            <a:pPr>
              <a:defRPr/>
            </a:pP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ผู้รับจ้าง</a:t>
            </a:r>
            <a:r>
              <a:rPr lang="th-TH" altLang="th-TH" sz="2400" b="1" dirty="0" err="1" smtClean="0">
                <a:latin typeface="TH SarabunPSK" pitchFamily="34" charset="-34"/>
                <a:cs typeface="TH SarabunPSK" pitchFamily="34" charset="-34"/>
              </a:rPr>
              <a:t>บริษัทซัคเซส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 เอ็นจิ</a:t>
            </a:r>
            <a:r>
              <a:rPr lang="th-TH" altLang="th-TH" sz="2400" b="1" dirty="0" err="1" smtClean="0">
                <a:latin typeface="TH SarabunPSK" pitchFamily="34" charset="-34"/>
                <a:cs typeface="TH SarabunPSK" pitchFamily="34" charset="-34"/>
              </a:rPr>
              <a:t>เนียริ่ง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400" b="1" dirty="0" err="1" smtClean="0">
                <a:latin typeface="TH SarabunPSK" pitchFamily="34" charset="-34"/>
                <a:cs typeface="TH SarabunPSK" pitchFamily="34" charset="-34"/>
              </a:rPr>
              <a:t>แอนด์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คอน</a:t>
            </a:r>
            <a:r>
              <a:rPr lang="th-TH" altLang="th-TH" sz="2400" b="1" dirty="0" err="1" smtClean="0">
                <a:latin typeface="TH SarabunPSK" pitchFamily="34" charset="-34"/>
                <a:cs typeface="TH SarabunPSK" pitchFamily="34" charset="-34"/>
              </a:rPr>
              <a:t>สตรัคชั่น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 จำกัด มหาชน</a:t>
            </a:r>
          </a:p>
          <a:p>
            <a:pPr>
              <a:defRPr/>
            </a:pP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ค่าก่อสร้าง 18</a:t>
            </a:r>
            <a:r>
              <a:rPr lang="en-US" altLang="th-TH" sz="2400" b="1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961</a:t>
            </a:r>
            <a:r>
              <a:rPr lang="en-US" altLang="th-TH" sz="2400" b="1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000</a:t>
            </a:r>
            <a:r>
              <a:rPr lang="en-US" altLang="th-TH" sz="2400" b="1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000 บาท</a:t>
            </a:r>
            <a:b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เริ่มสัญญา 29 กรกฎาคม 2558</a:t>
            </a:r>
            <a:b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สิ้นสุดสัญญา 24 มกราคม 2559</a:t>
            </a:r>
            <a:b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ระยะเวลาดำเนินการ 180 วัน จำนวนงวดงาน 9 งวด</a:t>
            </a:r>
            <a:b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ค่าปรับวันละ 15</a:t>
            </a:r>
            <a:r>
              <a:rPr lang="en-US" altLang="th-TH" sz="2400" b="1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133</a:t>
            </a:r>
            <a:r>
              <a:rPr lang="en-US" altLang="th-TH" sz="2400" b="1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00 บาท</a:t>
            </a:r>
          </a:p>
          <a:p>
            <a:pPr>
              <a:defRPr/>
            </a:pPr>
            <a:r>
              <a:rPr lang="th-TH" altLang="th-TH" sz="2400" b="1" dirty="0" err="1" smtClean="0">
                <a:latin typeface="TH SarabunPSK" pitchFamily="34" charset="-34"/>
                <a:cs typeface="TH SarabunPSK" pitchFamily="34" charset="-34"/>
              </a:rPr>
              <a:t>น.อ.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 สุรินทร์      </a:t>
            </a:r>
            <a:r>
              <a:rPr lang="th-TH" altLang="th-TH" sz="2400" b="1" dirty="0" err="1" smtClean="0">
                <a:latin typeface="TH SarabunPSK" pitchFamily="34" charset="-34"/>
                <a:cs typeface="TH SarabunPSK" pitchFamily="34" charset="-34"/>
              </a:rPr>
              <a:t>เกษงาม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            ประธาน </a:t>
            </a:r>
            <a:b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</a:b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573016"/>
            <a:ext cx="4499992" cy="2852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ปัจจุบัน  5 เม.ย.59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เวลาผ่านมาแล้ว</a:t>
            </a:r>
            <a:r>
              <a:rPr lang="en-US" alt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252 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   วัน   คิดเป็น   140</a:t>
            </a:r>
            <a:r>
              <a:rPr lang="en-US" altLang="th-TH" sz="2400" b="1" dirty="0" smtClean="0">
                <a:latin typeface="TH SarabunPSK" pitchFamily="34" charset="-34"/>
                <a:cs typeface="TH SarabunPSK" pitchFamily="34" charset="-34"/>
              </a:rPr>
              <a:t> %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 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เกินเวลามาแล้ว  </a:t>
            </a:r>
            <a:r>
              <a:rPr lang="en-US" alt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72</a:t>
            </a:r>
            <a:r>
              <a:rPr lang="en-US" alt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  วัน</a:t>
            </a:r>
            <a:r>
              <a:rPr lang="en-US" altLang="th-TH" sz="24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คิดเป็น     40</a:t>
            </a:r>
            <a:r>
              <a:rPr lang="en-US" altLang="th-TH" sz="2400" b="1" dirty="0" smtClean="0">
                <a:latin typeface="TH SarabunPSK" pitchFamily="34" charset="-34"/>
                <a:cs typeface="TH SarabunPSK" pitchFamily="34" charset="-34"/>
              </a:rPr>
              <a:t> %  </a:t>
            </a:r>
            <a:endParaRPr lang="th-TH" alt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ตามสัญญาควรส่งงานได้   9 งวด คิดเป็น  100</a:t>
            </a:r>
            <a:r>
              <a:rPr lang="en-US" altLang="th-TH" sz="2400" b="1" dirty="0" smtClean="0">
                <a:latin typeface="TH SarabunPSK" pitchFamily="34" charset="-34"/>
                <a:cs typeface="TH SarabunPSK" pitchFamily="34" charset="-34"/>
              </a:rPr>
              <a:t> %</a:t>
            </a: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ปัจจุบันผู้รับจ้างส่งงานได้  7  งวด  คิดเป็น 70</a:t>
            </a:r>
            <a:r>
              <a:rPr lang="en-US" altLang="th-TH" sz="2400" b="1" dirty="0" smtClean="0">
                <a:latin typeface="TH SarabunPSK" pitchFamily="34" charset="-34"/>
                <a:cs typeface="TH SarabunPSK" pitchFamily="34" charset="-34"/>
              </a:rPr>
              <a:t>%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th-TH" altLang="th-TH" sz="2400" b="1" dirty="0" smtClean="0">
                <a:latin typeface="TH SarabunPSK" pitchFamily="34" charset="-34"/>
                <a:cs typeface="TH SarabunPSK" pitchFamily="34" charset="-34"/>
              </a:rPr>
              <a:t>เป็นเงิน 13,241,200 บาท</a:t>
            </a:r>
            <a:endParaRPr lang="en-US" alt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altLang="th-TH" sz="24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372200" y="3617641"/>
            <a:ext cx="2771800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4077072"/>
            <a:ext cx="46440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สถานะ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ส่ง  5 เม.ย.59 ตรวจ ส่ง 8 9 งวดสุดท้าย ตรวจ 19 เม.ย. 59</a:t>
            </a:r>
          </a:p>
          <a:p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ปัญหา</a:t>
            </a:r>
            <a:endParaRPr lang="en-US" sz="24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มีปัญหาความขัดแย้งของแบบ และประมาณการ</a:t>
            </a:r>
          </a:p>
        </p:txBody>
      </p:sp>
      <p:pic>
        <p:nvPicPr>
          <p:cNvPr id="14" name="ตัวยึดเนื้อหา 3" descr="20160301_111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548680"/>
            <a:ext cx="4342637" cy="2880320"/>
          </a:xfrm>
          <a:ln>
            <a:solidFill>
              <a:srgbClr val="C00000"/>
            </a:solidFill>
          </a:ln>
        </p:spPr>
      </p:pic>
      <p:sp>
        <p:nvSpPr>
          <p:cNvPr id="12" name="สี่เหลี่ยมผืนผ้า 11"/>
          <p:cNvSpPr/>
          <p:nvPr/>
        </p:nvSpPr>
        <p:spPr>
          <a:xfrm rot="19455694">
            <a:off x="2798245" y="3246993"/>
            <a:ext cx="4112654" cy="92333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แล้วเสร็จ</a:t>
            </a:r>
            <a:endParaRPr lang="th-TH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944" cy="13572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งานจ้างซ่อมปรับปรุงสถานที่ทำงาน ของ กรมกิจการ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พลเรือน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ทหารเรือ ระยะที่      2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99992" y="642918"/>
            <a:ext cx="4644008" cy="2786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สัญญา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เลขที่ ๑๐๗/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งป.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๒๕๕๘ ลงวันที่ ๑ ก.ย.๕๘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ผู้รับจ้าง บริษัท ซี.ซี.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เอส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เอ็นจิ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เนียริ่ง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จำกัด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กำหนดเริ่มงาน ๒ ก.ย. ๕๘ กำหนดแล้วเสร็จ ๒๘ เม.ย.๕๙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แบ่งงานเป็น ๒๖ งวด  ค่าก่อสร้าง ๙,๑๖๐,๕๐๐.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รวมระยะเวลาก่อสร้าง ๒๔๐  วัน ค่าปรับวันละ ๘,๒๔๕.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 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ค้ำประกัน ๒ ปี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น.อ.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หญิง อร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อุสาห์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เชียง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กูล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ประธานกรรมการตรวจการจ้าง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 </a:t>
            </a:r>
            <a:r>
              <a:rPr kumimoji="0" lang="th-TH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ร.ท.</a:t>
            </a:r>
            <a:r>
              <a:rPr kumimoji="0" lang="th-TH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</a:t>
            </a:r>
            <a:r>
              <a:rPr kumimoji="0" lang="th-TH" sz="2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พัมพงษ์</a:t>
            </a:r>
            <a:r>
              <a:rPr kumimoji="0" lang="th-TH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 แฉ่งละมัย       ผู้ควบคุมงาน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th-TH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 </a:t>
            </a:r>
            <a:r>
              <a:rPr kumimoji="0" lang="th-TH" sz="2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พ.จ.ท.ณัฐ</a:t>
            </a:r>
            <a:r>
              <a:rPr kumimoji="0" lang="th-TH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พล วาณิช</a:t>
            </a:r>
            <a:r>
              <a:rPr kumimoji="0" lang="th-TH" sz="2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สรรพ์</a:t>
            </a:r>
            <a:r>
              <a:rPr kumimoji="0" lang="th-TH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2000" b="1" baseline="0" dirty="0" smtClean="0">
                <a:latin typeface="TH SarabunPSK" pitchFamily="34" charset="-34"/>
                <a:cs typeface="TH SarabunPSK" pitchFamily="34" charset="-34"/>
              </a:rPr>
              <a:t>ผู้ควบคุมงาน</a:t>
            </a: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645024"/>
            <a:ext cx="4429124" cy="3212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ความก้าวหน้า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ปัจจุบัน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8 เม.ย. 59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ระยะเวลาผ่านมาแล้ว   240  วัน   คิดเป็น   100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คงเหลือเวลา                 -  วัน   คิดเป็น    0  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ตามสัญญาควรส่งงานได้ 25 งวด คิดเป็น     90.3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ส่งงานได้จริง	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  7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  คิดเป็น    25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เป็นจำนวนเงิน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2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280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964     บาท 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ความก้าวหน้าในภาพรวมประมาณ    70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372200" y="3617641"/>
            <a:ext cx="2771800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3286124"/>
            <a:ext cx="4285140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900" b="1" dirty="0" smtClean="0">
                <a:latin typeface="TH SarabunPSK" pitchFamily="34" charset="-34"/>
                <a:cs typeface="TH SarabunPSK" pitchFamily="34" charset="-34"/>
              </a:rPr>
              <a:t>ส่งงานครั้งล่าสุดครั้งที่   1   งวดที่ 1</a:t>
            </a:r>
            <a:r>
              <a:rPr lang="en-US" sz="1900" b="1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19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1900" b="1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1900" b="1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1900" b="1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1900" b="1" dirty="0" smtClean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en-US" sz="1900" b="1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1900" b="1" dirty="0" smtClean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en-US" sz="1900" b="1" dirty="0" smtClean="0">
                <a:latin typeface="TH SarabunPSK" pitchFamily="34" charset="-34"/>
                <a:cs typeface="TH SarabunPSK" pitchFamily="34" charset="-34"/>
              </a:rPr>
              <a:t>,14 </a:t>
            </a:r>
            <a:r>
              <a:rPr lang="th-TH" sz="1900" b="1" dirty="0" smtClean="0">
                <a:latin typeface="TH SarabunPSK" pitchFamily="34" charset="-34"/>
                <a:cs typeface="TH SarabunPSK" pitchFamily="34" charset="-34"/>
              </a:rPr>
              <a:t>และงวดที่ 15</a:t>
            </a:r>
          </a:p>
          <a:p>
            <a:r>
              <a:rPr lang="th-TH" sz="1900" b="1" dirty="0" smtClean="0">
                <a:latin typeface="TH SarabunPSK" pitchFamily="34" charset="-34"/>
                <a:cs typeface="TH SarabunPSK" pitchFamily="34" charset="-34"/>
              </a:rPr>
              <a:t>เมื่อ  18  เม.ย.59   ตรวจ  21 เม.ย.59</a:t>
            </a:r>
          </a:p>
          <a:p>
            <a:r>
              <a:rPr lang="th-TH" sz="1900" b="1" u="sng" dirty="0" smtClean="0">
                <a:latin typeface="TH SarabunPSK" pitchFamily="34" charset="-34"/>
                <a:cs typeface="TH SarabunPSK" pitchFamily="34" charset="-34"/>
              </a:rPr>
              <a:t>สถานะสัญญา</a:t>
            </a:r>
          </a:p>
          <a:p>
            <a:r>
              <a:rPr lang="th-TH" sz="1900" b="1" dirty="0" smtClean="0">
                <a:latin typeface="TH SarabunPSK" pitchFamily="34" charset="-34"/>
                <a:cs typeface="TH SarabunPSK" pitchFamily="34" charset="-34"/>
              </a:rPr>
              <a:t>ล่าช้า ประมาณ</a:t>
            </a:r>
            <a:r>
              <a:rPr lang="en-US" sz="1900" b="1" dirty="0" smtClean="0">
                <a:latin typeface="TH SarabunPSK" pitchFamily="34" charset="-34"/>
                <a:cs typeface="TH SarabunPSK" pitchFamily="34" charset="-34"/>
              </a:rPr>
              <a:t>	               	            30 %</a:t>
            </a:r>
            <a:endParaRPr lang="th-TH" sz="19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คาดว่า จะแล้วเสร็จล่าช้ากว่าสัญญาประมาณ </a:t>
            </a:r>
            <a:r>
              <a:rPr lang="en-US" sz="1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50 </a:t>
            </a:r>
            <a:r>
              <a:rPr lang="th-TH" sz="1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วัน</a:t>
            </a:r>
          </a:p>
          <a:p>
            <a:r>
              <a:rPr lang="th-TH" sz="1900" b="1" dirty="0" smtClean="0">
                <a:latin typeface="TH SarabunPSK" pitchFamily="34" charset="-34"/>
                <a:cs typeface="TH SarabunPSK" pitchFamily="34" charset="-34"/>
              </a:rPr>
              <a:t>คาดว่า จะส่งงานอีก 4 งวด 20</a:t>
            </a:r>
            <a:r>
              <a:rPr lang="en-US" sz="1900" b="1" dirty="0" smtClean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1900" b="1" dirty="0" smtClean="0">
                <a:latin typeface="TH SarabunPSK" pitchFamily="34" charset="-34"/>
                <a:cs typeface="TH SarabunPSK" pitchFamily="34" charset="-34"/>
              </a:rPr>
              <a:t>ปลาย เม.ย.59</a:t>
            </a:r>
          </a:p>
          <a:p>
            <a:r>
              <a:rPr lang="th-TH" sz="19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ขอขยายระยะเวลา 41 วัน งานส่วนที่เหลือคาดว่าจะแล้วเสร็จตามสัญญา เรื่อง อยู่ </a:t>
            </a:r>
            <a:r>
              <a:rPr lang="th-TH" sz="19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กฐท.กบ.ทร.</a:t>
            </a:r>
            <a:endParaRPr lang="th-TH" sz="19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900" b="1" u="sng" dirty="0" smtClean="0">
                <a:latin typeface="TH SarabunPSK" pitchFamily="34" charset="-34"/>
                <a:cs typeface="TH SarabunPSK" pitchFamily="34" charset="-34"/>
              </a:rPr>
              <a:t>ปัญหา  </a:t>
            </a:r>
            <a:r>
              <a:rPr lang="th-TH" sz="1900" b="1" dirty="0" smtClean="0">
                <a:latin typeface="TH SarabunPSK" pitchFamily="34" charset="-34"/>
                <a:cs typeface="TH SarabunPSK" pitchFamily="34" charset="-34"/>
              </a:rPr>
              <a:t> 	</a:t>
            </a:r>
          </a:p>
          <a:p>
            <a:pPr>
              <a:buFont typeface="Wingdings" pitchFamily="2" charset="2"/>
              <a:buChar char="q"/>
            </a:pPr>
            <a:r>
              <a:rPr lang="th-TH" sz="1900" b="1" dirty="0" smtClean="0">
                <a:latin typeface="TH SarabunPSK" pitchFamily="34" charset="-34"/>
                <a:cs typeface="TH SarabunPSK" pitchFamily="34" charset="-34"/>
              </a:rPr>
              <a:t>ขาดสภาพคล่อง</a:t>
            </a:r>
          </a:p>
          <a:p>
            <a:pPr>
              <a:buFont typeface="Wingdings" pitchFamily="2" charset="2"/>
              <a:buChar char="q"/>
            </a:pPr>
            <a:r>
              <a:rPr lang="th-TH" sz="1900" b="1" dirty="0" smtClean="0">
                <a:latin typeface="TH SarabunPSK" pitchFamily="34" charset="-34"/>
                <a:cs typeface="TH SarabunPSK" pitchFamily="34" charset="-34"/>
              </a:rPr>
              <a:t>บุคคลากร</a:t>
            </a:r>
          </a:p>
          <a:p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3" name="รูปภาพ 12" descr="20160423_1545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480"/>
            <a:ext cx="450056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42938"/>
          </a:xfrm>
          <a:solidFill>
            <a:srgbClr val="FFC00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งานซ่อมโครงสร้างอาคารที่พักอาศัยส่วนกลาง กองทัพเรือ พื้นที่ อ.พระสมุทรเจดีย์ จ. สมุทรปราการ</a:t>
            </a:r>
            <a:br>
              <a:rPr lang="th-TH" sz="2400" b="1" dirty="0" smtClean="0">
                <a:latin typeface="TH SarabunPSK" pitchFamily="34" charset="-34"/>
                <a:cs typeface="TH SarabunPSK" pitchFamily="34" charset="-34"/>
              </a:rPr>
            </a:b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ชื่อเรื่อง 5"/>
          <p:cNvSpPr txBox="1">
            <a:spLocks/>
          </p:cNvSpPr>
          <p:nvPr/>
        </p:nvSpPr>
        <p:spPr bwMode="auto">
          <a:xfrm>
            <a:off x="4643438" y="693266"/>
            <a:ext cx="4500562" cy="616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l">
              <a:defRPr/>
            </a:pPr>
            <a:r>
              <a:rPr lang="th-TH" sz="2000" b="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สัญญา ชย.ทร. เลขที่  ๑๐๙/งป.๒๕๕๘</a:t>
            </a:r>
          </a:p>
          <a:p>
            <a:pPr algn="l" eaLnBrk="0" hangingPunct="0">
              <a:defRPr/>
            </a:pPr>
            <a:r>
              <a:rPr lang="th-TH" sz="2000" b="0" i="0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ผู้รับจ้าง บริษัท เอส ซี บี เอ็นจิเนียริ่ง จำกัด</a:t>
            </a:r>
            <a:endParaRPr lang="en-US" sz="2000" b="0" i="0" dirty="0"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  <a:p>
            <a:pPr algn="l" eaLnBrk="0" hangingPunct="0">
              <a:defRPr/>
            </a:pPr>
            <a:r>
              <a:rPr lang="th-TH" sz="2000" b="0" i="0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เริ่มสัญญา </a:t>
            </a:r>
            <a:r>
              <a:rPr lang="th-TH" sz="2000" b="0" i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๑๙ ก.ย. ๕๘    </a:t>
            </a:r>
            <a:r>
              <a:rPr lang="th-TH" sz="2000" b="0" i="0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สิ้นสุดสัญญา </a:t>
            </a:r>
            <a:r>
              <a:rPr lang="th-TH" sz="2000" b="0" i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๑๔ มิ.ย. ๕๙ </a:t>
            </a:r>
          </a:p>
          <a:p>
            <a:pPr algn="l" eaLnBrk="0" hangingPunct="0">
              <a:defRPr/>
            </a:pPr>
            <a:r>
              <a:rPr lang="th-TH" sz="2000" b="0" i="0" dirty="0">
                <a:latin typeface="TH SarabunPSK" pitchFamily="34" charset="-34"/>
                <a:cs typeface="TH SarabunPSK" pitchFamily="34" charset="-34"/>
              </a:rPr>
              <a:t>แบ่งงวดงานเป็น  </a:t>
            </a:r>
            <a:r>
              <a:rPr lang="th-TH" sz="2000" b="0" i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๑๐</a:t>
            </a:r>
            <a:r>
              <a:rPr lang="th-TH" sz="2000" b="0" i="0" dirty="0">
                <a:latin typeface="TH SarabunPSK" pitchFamily="34" charset="-34"/>
                <a:cs typeface="TH SarabunPSK" pitchFamily="34" charset="-34"/>
              </a:rPr>
              <a:t>  งวด </a:t>
            </a:r>
            <a:r>
              <a:rPr lang="th-TH" sz="2000" b="0" i="0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วงเงินค่าก่อสร้าง </a:t>
            </a:r>
            <a:r>
              <a:rPr lang="th-TH" sz="2000" b="0" i="0" dirty="0">
                <a:solidFill>
                  <a:srgbClr val="FF6600"/>
                </a:solidFill>
                <a:latin typeface="TH SarabunPSK" pitchFamily="34" charset="-34"/>
                <a:cs typeface="TH SarabunPSK" pitchFamily="34" charset="-34"/>
              </a:rPr>
              <a:t>๑๐,๒๕๐,๐๐๐.-</a:t>
            </a:r>
            <a:r>
              <a:rPr lang="th-TH" sz="2000" b="0" i="0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0" i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0" i="0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pPr algn="l" eaLnBrk="0" hangingPunct="0">
              <a:defRPr/>
            </a:pPr>
            <a:r>
              <a:rPr lang="th-TH" sz="2000" b="0" i="0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ระยะเวลารวม </a:t>
            </a:r>
            <a:r>
              <a:rPr lang="th-TH" sz="2000" b="0" i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๒๗๐ วัน </a:t>
            </a:r>
            <a:r>
              <a:rPr lang="th-TH" sz="2000" b="0" i="0" dirty="0">
                <a:latin typeface="TH SarabunPSK" pitchFamily="34" charset="-34"/>
                <a:cs typeface="TH SarabunPSK" pitchFamily="34" charset="-34"/>
              </a:rPr>
              <a:t>ค่าปรับวันละ </a:t>
            </a:r>
            <a:r>
              <a:rPr lang="th-TH" sz="2000" b="0" i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๙,๒๒๕ .-   </a:t>
            </a:r>
            <a:r>
              <a:rPr lang="th-TH" sz="2000" b="0" i="0" dirty="0">
                <a:latin typeface="TH SarabunPSK" pitchFamily="34" charset="-34"/>
                <a:cs typeface="TH SarabunPSK" pitchFamily="34" charset="-34"/>
              </a:rPr>
              <a:t>บาท </a:t>
            </a:r>
            <a:endParaRPr lang="th-TH" sz="2000" b="0" i="0" kern="0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 eaLnBrk="0" hangingPunct="0">
              <a:defRPr/>
            </a:pPr>
            <a:r>
              <a:rPr lang="th-TH" sz="2000" b="0" i="0" dirty="0">
                <a:latin typeface="TH SarabunPSK" pitchFamily="34" charset="-34"/>
                <a:cs typeface="TH SarabunPSK" pitchFamily="34" charset="-34"/>
              </a:rPr>
              <a:t>ค้ำประกัน ๒ ปี </a:t>
            </a:r>
          </a:p>
          <a:p>
            <a:pPr algn="l" eaLnBrk="0" hangingPunct="0">
              <a:defRPr/>
            </a:pPr>
            <a:r>
              <a:rPr lang="th-TH" sz="2000" b="0" i="0" dirty="0">
                <a:latin typeface="TH SarabunPSK" pitchFamily="34" charset="-34"/>
                <a:cs typeface="TH SarabunPSK" pitchFamily="34" charset="-34"/>
              </a:rPr>
              <a:t>น.อ.ทูลถวาย  ศรีทุมมา  ประธานกรรมการตรวจการจ้าง</a:t>
            </a:r>
          </a:p>
          <a:p>
            <a:pPr algn="l" eaLnBrk="0" hangingPunct="0">
              <a:defRPr/>
            </a:pPr>
            <a:r>
              <a:rPr lang="th-TH" sz="2000" b="0" i="0" dirty="0">
                <a:latin typeface="TH SarabunPSK" pitchFamily="34" charset="-34"/>
                <a:cs typeface="TH SarabunPSK" pitchFamily="34" charset="-34"/>
              </a:rPr>
              <a:t>ปัจจุบัน ดำเนินการได้ ๑๐๐ % ของเนื้องาน  </a:t>
            </a:r>
          </a:p>
          <a:p>
            <a:pPr algn="l" eaLnBrk="0" hangingPunct="0">
              <a:defRPr/>
            </a:pPr>
            <a:r>
              <a:rPr lang="th-TH" sz="2000" b="0" i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ส่งงานครั้งล่าสุด ครั้งที่ ๔ เมื่อ ๒๒ เม.ย.๕๙ รอการตรวจวันที่ ๓ พ.ค.๕๙</a:t>
            </a:r>
          </a:p>
          <a:p>
            <a:pPr algn="l" eaLnBrk="0" hangingPunct="0">
              <a:defRPr/>
            </a:pPr>
            <a:r>
              <a:rPr lang="th-TH" sz="2000" b="0" i="0" dirty="0">
                <a:latin typeface="TH SarabunPSK" pitchFamily="34" charset="-34"/>
                <a:cs typeface="TH SarabunPSK" pitchFamily="34" charset="-34"/>
              </a:rPr>
              <a:t>งวดที่ ๒(๑๕%)  ๓(๕%)  และงวดที่ ๑๐(งวดสุดท้าย) </a:t>
            </a:r>
            <a:r>
              <a:rPr lang="th-TH" sz="2000" b="0" i="0" u="sng" dirty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รวม ๓๐% </a:t>
            </a:r>
          </a:p>
          <a:p>
            <a:pPr algn="l" eaLnBrk="0" hangingPunct="0">
              <a:defRPr/>
            </a:pPr>
            <a:r>
              <a:rPr lang="th-TH" sz="2000" b="0" i="0" u="sng" dirty="0">
                <a:latin typeface="TH SarabunPSK" pitchFamily="34" charset="-34"/>
                <a:cs typeface="TH SarabunPSK" pitchFamily="34" charset="-34"/>
              </a:rPr>
              <a:t>สถานะสัญญา</a:t>
            </a:r>
          </a:p>
          <a:p>
            <a:pPr algn="l" eaLnBrk="0" hangingPunct="0">
              <a:defRPr/>
            </a:pPr>
            <a:r>
              <a:rPr lang="th-TH" sz="2000" b="1" i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เร็ว กว่าแผนประมาณ ๒๕ %    </a:t>
            </a:r>
          </a:p>
          <a:p>
            <a:pPr algn="l" eaLnBrk="0" hangingPunct="0">
              <a:defRPr/>
            </a:pPr>
            <a:r>
              <a:rPr lang="th-TH" sz="2000" b="1" i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คาดว่าจะแล้วเสร็จก่อนสัญญาประมาณ  ๕๐ วัน</a:t>
            </a:r>
          </a:p>
          <a:p>
            <a:pPr algn="l" eaLnBrk="0" hangingPunct="0">
              <a:defRPr/>
            </a:pPr>
            <a:r>
              <a:rPr lang="th-TH" sz="2000" b="0" i="0" dirty="0">
                <a:latin typeface="TH SarabunPSK" pitchFamily="34" charset="-34"/>
                <a:cs typeface="TH SarabunPSK" pitchFamily="34" charset="-34"/>
              </a:rPr>
              <a:t>คาดว่าจะส่งงานอีก  </a:t>
            </a:r>
            <a:r>
              <a:rPr lang="th-TH" sz="2000" b="0" i="0" u="sng" dirty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๓      </a:t>
            </a:r>
            <a:r>
              <a:rPr lang="th-TH" sz="2000" b="0" i="0" dirty="0">
                <a:latin typeface="TH SarabunPSK" pitchFamily="34" charset="-34"/>
                <a:cs typeface="TH SarabunPSK" pitchFamily="34" charset="-34"/>
              </a:rPr>
              <a:t>งวด  </a:t>
            </a:r>
            <a:r>
              <a:rPr lang="th-TH" sz="2000" b="0" i="0" u="sng" dirty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๓๐   %  </a:t>
            </a:r>
            <a:r>
              <a:rPr lang="th-TH" sz="2000" b="0" i="0" dirty="0">
                <a:latin typeface="TH SarabunPSK" pitchFamily="34" charset="-34"/>
                <a:cs typeface="TH SarabunPSK" pitchFamily="34" charset="-34"/>
              </a:rPr>
              <a:t>ประมาณ </a:t>
            </a:r>
            <a:r>
              <a:rPr lang="th-TH" sz="2000" b="0" i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วันที่ ๑๙ เม.ย.๕๙    </a:t>
            </a:r>
          </a:p>
          <a:p>
            <a:pPr algn="l" eaLnBrk="0" hangingPunct="0">
              <a:defRPr/>
            </a:pPr>
            <a:r>
              <a:rPr lang="th-TH" sz="2000" b="0" i="0" u="sng" dirty="0">
                <a:latin typeface="TH SarabunPSK" pitchFamily="34" charset="-34"/>
                <a:cs typeface="TH SarabunPSK" pitchFamily="34" charset="-34"/>
              </a:rPr>
              <a:t>ปัญหาอุปสรรค </a:t>
            </a:r>
          </a:p>
          <a:p>
            <a:pPr algn="l" eaLnBrk="0" hangingPunct="0">
              <a:defRPr/>
            </a:pPr>
            <a:r>
              <a:rPr lang="th-TH" sz="2000" b="0" i="0" dirty="0">
                <a:latin typeface="TH SarabunPSK" pitchFamily="34" charset="-34"/>
                <a:cs typeface="TH SarabunPSK" pitchFamily="34" charset="-34"/>
              </a:rPr>
              <a:t>ไม่มี                                                                                                     </a:t>
            </a:r>
          </a:p>
          <a:p>
            <a:pPr algn="l" eaLnBrk="0" hangingPunct="0">
              <a:defRPr/>
            </a:pPr>
            <a:r>
              <a:rPr lang="th-TH" sz="2000" b="0" i="0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</a:p>
          <a:p>
            <a:pPr eaLnBrk="0" hangingPunct="0">
              <a:defRPr/>
            </a:pPr>
            <a:endParaRPr lang="th-TH" sz="2000" b="0" i="0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ชื่อเรื่อง 5"/>
          <p:cNvSpPr txBox="1">
            <a:spLocks/>
          </p:cNvSpPr>
          <p:nvPr/>
        </p:nvSpPr>
        <p:spPr bwMode="auto">
          <a:xfrm>
            <a:off x="395536" y="3861048"/>
            <a:ext cx="4214813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l">
              <a:buFont typeface="Arial" pitchFamily="34" charset="0"/>
              <a:buChar char="•"/>
              <a:defRPr/>
            </a:pPr>
            <a:r>
              <a:rPr lang="th-TH" sz="1800" u="sng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ความก้าวหน้า </a:t>
            </a:r>
            <a:r>
              <a:rPr lang="th-TH" sz="18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 ปัจุบัน ๒๘</a:t>
            </a:r>
            <a:r>
              <a:rPr lang="th-TH" sz="1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 เม.ย.๕๙  </a:t>
            </a:r>
          </a:p>
          <a:p>
            <a:pPr algn="l" eaLnBrk="0" hangingPunct="0">
              <a:defRPr/>
            </a:pPr>
            <a:r>
              <a:rPr lang="th-TH" sz="1800" b="0" i="0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ระยะเวลา</a:t>
            </a:r>
            <a:r>
              <a:rPr lang="th-TH" sz="1800" b="0" i="0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ผ่านมาแล้ว </a:t>
            </a:r>
            <a:r>
              <a:rPr lang="th-TH" sz="1800" b="0" i="0" dirty="0">
                <a:latin typeface="TH SarabunPSK" pitchFamily="34" charset="-34"/>
                <a:cs typeface="TH SarabunPSK" pitchFamily="34" charset="-34"/>
              </a:rPr>
              <a:t>ผ่านมาแล้ว </a:t>
            </a:r>
            <a:r>
              <a:rPr lang="th-TH" sz="1800" b="0" i="0" dirty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๒๑๗ </a:t>
            </a:r>
            <a:r>
              <a:rPr lang="th-TH" sz="1800" b="0" i="0" dirty="0">
                <a:latin typeface="TH SarabunPSK" pitchFamily="34" charset="-34"/>
                <a:cs typeface="TH SarabunPSK" pitchFamily="34" charset="-34"/>
              </a:rPr>
              <a:t>วัน คิดเป็น </a:t>
            </a:r>
            <a:r>
              <a:rPr lang="th-TH" sz="1800" b="0" i="0" dirty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๘๐.๓๗ </a:t>
            </a:r>
            <a:r>
              <a:rPr lang="th-TH" sz="1800" b="0" i="0" dirty="0">
                <a:latin typeface="TH SarabunPSK" pitchFamily="34" charset="-34"/>
                <a:cs typeface="TH SarabunPSK" pitchFamily="34" charset="-34"/>
              </a:rPr>
              <a:t> เปอร์เซ็นต์</a:t>
            </a:r>
            <a:r>
              <a:rPr lang="th-TH" sz="1800" b="0" i="0" dirty="0">
                <a:solidFill>
                  <a:schemeClr val="bg2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endParaRPr lang="en-US" sz="1800" b="0" i="0" dirty="0"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  <a:p>
            <a:pPr algn="l" eaLnBrk="0" hangingPunct="0">
              <a:buFont typeface="Arial" pitchFamily="34" charset="0"/>
              <a:buChar char="•"/>
              <a:defRPr/>
            </a:pPr>
            <a:r>
              <a:rPr lang="th-TH" sz="1800" b="0" i="0" dirty="0">
                <a:latin typeface="TH SarabunPSK" pitchFamily="34" charset="-34"/>
                <a:cs typeface="TH SarabunPSK" pitchFamily="34" charset="-34"/>
              </a:rPr>
              <a:t>คงเหลือเวลาตามสัญญาอีก          </a:t>
            </a:r>
            <a:r>
              <a:rPr lang="th-TH" sz="1800" b="0" i="0" dirty="0" smtClean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๕๓  </a:t>
            </a:r>
            <a:r>
              <a:rPr lang="th-TH" sz="1800" b="0" i="0" dirty="0">
                <a:latin typeface="TH SarabunPSK" pitchFamily="34" charset="-34"/>
                <a:cs typeface="TH SarabunPSK" pitchFamily="34" charset="-34"/>
              </a:rPr>
              <a:t>วัน คิดเป็น </a:t>
            </a:r>
            <a:r>
              <a:rPr lang="th-TH" sz="1800" b="0" i="0" dirty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๑๙.๖๓</a:t>
            </a:r>
            <a:r>
              <a:rPr lang="th-TH" sz="1800" b="0" i="0" dirty="0">
                <a:latin typeface="TH SarabunPSK" pitchFamily="34" charset="-34"/>
                <a:cs typeface="TH SarabunPSK" pitchFamily="34" charset="-34"/>
              </a:rPr>
              <a:t>   เปอร์เซ็นต์</a:t>
            </a:r>
          </a:p>
          <a:p>
            <a:pPr algn="l" eaLnBrk="0" hangingPunct="0">
              <a:buFont typeface="Arial" pitchFamily="34" charset="0"/>
              <a:buChar char="•"/>
              <a:defRPr/>
            </a:pPr>
            <a:r>
              <a:rPr lang="th-TH" sz="1800" b="0" i="0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b="0" i="0" dirty="0">
                <a:solidFill>
                  <a:srgbClr val="001132"/>
                </a:solidFill>
                <a:latin typeface="TH SarabunPSK" pitchFamily="34" charset="-34"/>
                <a:cs typeface="TH SarabunPSK" pitchFamily="34" charset="-34"/>
              </a:rPr>
              <a:t>ตามสัญญาควรส่งงานได้ </a:t>
            </a:r>
            <a:r>
              <a:rPr lang="th-TH" sz="1800" b="0" i="0" dirty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๗</a:t>
            </a:r>
            <a:r>
              <a:rPr lang="th-TH" sz="1800" b="0" i="0" dirty="0">
                <a:solidFill>
                  <a:srgbClr val="001132"/>
                </a:solidFill>
                <a:latin typeface="TH SarabunPSK" pitchFamily="34" charset="-34"/>
                <a:cs typeface="TH SarabunPSK" pitchFamily="34" charset="-34"/>
              </a:rPr>
              <a:t> งวด คิดเป็น </a:t>
            </a:r>
            <a:r>
              <a:rPr lang="th-TH" sz="1800" b="0" i="0" dirty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๗๐ %</a:t>
            </a:r>
            <a:endParaRPr lang="en-US" sz="1800" b="0" i="0" dirty="0">
              <a:solidFill>
                <a:srgbClr val="FF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 eaLnBrk="0" hangingPunct="0">
              <a:buFont typeface="Arial" pitchFamily="34" charset="0"/>
              <a:buChar char="•"/>
              <a:defRPr/>
            </a:pPr>
            <a:r>
              <a:rPr lang="en-US" sz="1800" b="0" i="0" dirty="0">
                <a:solidFill>
                  <a:srgbClr val="001132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b="0" i="0" dirty="0">
                <a:solidFill>
                  <a:srgbClr val="001132"/>
                </a:solidFill>
                <a:latin typeface="TH SarabunPSK" pitchFamily="34" charset="-34"/>
                <a:cs typeface="TH SarabunPSK" pitchFamily="34" charset="-34"/>
              </a:rPr>
              <a:t>ส่งงานได้จริง </a:t>
            </a:r>
            <a:r>
              <a:rPr lang="th-TH" sz="1800" b="0" i="0" dirty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 ๑๐</a:t>
            </a:r>
            <a:r>
              <a:rPr lang="th-TH" sz="1800" b="0" i="0" dirty="0">
                <a:solidFill>
                  <a:srgbClr val="001132"/>
                </a:solidFill>
                <a:latin typeface="TH SarabunPSK" pitchFamily="34" charset="-34"/>
                <a:cs typeface="TH SarabunPSK" pitchFamily="34" charset="-34"/>
              </a:rPr>
              <a:t> งวด คิดเป็น </a:t>
            </a:r>
            <a:r>
              <a:rPr lang="th-TH" sz="1800" b="0" i="0" dirty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๑๐๐</a:t>
            </a:r>
            <a:r>
              <a:rPr lang="th-TH" sz="1800" b="0" i="0" dirty="0">
                <a:solidFill>
                  <a:srgbClr val="001132"/>
                </a:solidFill>
                <a:latin typeface="TH SarabunPSK" pitchFamily="34" charset="-34"/>
                <a:cs typeface="TH SarabunPSK" pitchFamily="34" charset="-34"/>
              </a:rPr>
              <a:t>%</a:t>
            </a:r>
          </a:p>
          <a:p>
            <a:pPr algn="l" eaLnBrk="0" hangingPunct="0">
              <a:buFont typeface="Arial" pitchFamily="34" charset="0"/>
              <a:buChar char="•"/>
              <a:defRPr/>
            </a:pPr>
            <a:r>
              <a:rPr lang="th-TH" sz="1800" b="0" i="0" dirty="0">
                <a:solidFill>
                  <a:srgbClr val="001132"/>
                </a:solidFill>
                <a:latin typeface="TH SarabunPSK" pitchFamily="34" charset="-34"/>
                <a:cs typeface="TH SarabunPSK" pitchFamily="34" charset="-34"/>
              </a:rPr>
              <a:t>เป็นจำนวนเงิน </a:t>
            </a:r>
            <a:r>
              <a:rPr lang="th-TH" sz="1800" b="0" i="0" dirty="0">
                <a:solidFill>
                  <a:srgbClr val="FF6600"/>
                </a:solidFill>
                <a:latin typeface="TH SarabunPSK" pitchFamily="34" charset="-34"/>
                <a:cs typeface="TH SarabunPSK" pitchFamily="34" charset="-34"/>
              </a:rPr>
              <a:t>๑๐,๒๕๐,๐๐๐.-</a:t>
            </a:r>
            <a:r>
              <a:rPr lang="th-TH" sz="1800" b="0" i="0" dirty="0">
                <a:solidFill>
                  <a:srgbClr val="001132"/>
                </a:solidFill>
                <a:latin typeface="TH SarabunPSK" pitchFamily="34" charset="-34"/>
                <a:cs typeface="TH SarabunPSK" pitchFamily="34" charset="-34"/>
              </a:rPr>
              <a:t> บาท</a:t>
            </a:r>
          </a:p>
          <a:p>
            <a:pPr algn="l" eaLnBrk="0" hangingPunct="0">
              <a:buFont typeface="Arial" pitchFamily="34" charset="0"/>
              <a:buChar char="•"/>
              <a:defRPr/>
            </a:pPr>
            <a:r>
              <a:rPr lang="th-TH" sz="1800" b="0" i="0" dirty="0">
                <a:solidFill>
                  <a:srgbClr val="001132"/>
                </a:solidFill>
                <a:latin typeface="TH SarabunPSK" pitchFamily="34" charset="-34"/>
                <a:cs typeface="TH SarabunPSK" pitchFamily="34" charset="-34"/>
              </a:rPr>
              <a:t>ความก้าวหน้าภาพรวมประมาณ </a:t>
            </a:r>
            <a:r>
              <a:rPr lang="th-TH" sz="1800" b="0" i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๑๐๐</a:t>
            </a:r>
            <a:r>
              <a:rPr lang="th-TH" sz="1800" b="0" i="0" dirty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 % </a:t>
            </a:r>
            <a:r>
              <a:rPr lang="th-TH" sz="1800" b="0" i="0" dirty="0" smtClean="0">
                <a:latin typeface="TH SarabunPSK" pitchFamily="34" charset="-34"/>
                <a:cs typeface="TH SarabunPSK" pitchFamily="34" charset="-34"/>
              </a:rPr>
              <a:t>                                     </a:t>
            </a:r>
            <a:endParaRPr lang="th-TH" sz="1800" b="0" i="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4341" name="Picture 6" descr="F:\DCIM\104PHOTO\SAM_11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13" y="764704"/>
            <a:ext cx="39052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1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งานจ้างก่อสร้างสะพานท่าเทียบเรือ ฐานส่งกำลังบำรุงทหารเรือตราด </a:t>
            </a:r>
            <a:r>
              <a:rPr lang="th-TH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ทรภ</a:t>
            </a:r>
            <a:r>
              <a:rPr lang="en-US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๑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923928" y="483326"/>
            <a:ext cx="5220072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สัญญา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เลขที่ ๑๑๘/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งป.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๒๕๕๘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2000" kern="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kern="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ผู้รับจ้าง บริษัท โปทีม บิล</a:t>
            </a:r>
            <a:r>
              <a:rPr lang="th-TH" sz="2000" b="1" kern="0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เดอร์</a:t>
            </a:r>
            <a:r>
              <a:rPr lang="th-TH" sz="2000" b="1" kern="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จำกัด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2000" b="1" kern="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วงเงิน  ๑๐๓,๐๐๖,๙๔๗.๐๐บาท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2000" b="1" kern="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กำหนดเริ่มงาน    ๑    </a:t>
            </a:r>
            <a:r>
              <a:rPr lang="th-TH" sz="2000" b="1" kern="0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ต.ค</a:t>
            </a:r>
            <a:r>
              <a:rPr lang="th-TH" sz="2000" b="1" kern="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๕๘  กำหนดแล้วเสร็จ      ๒๖  มิ.ย.๕๙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th-TH" sz="2000" b="1" kern="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ระยะเวลา   ๒๗๐  วัน งวดงาน  ๓๕  งวด ค่าปรับวันละ  ๗๒</a:t>
            </a:r>
            <a:r>
              <a:rPr lang="en-US" sz="2000" b="1" kern="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000" b="1" kern="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๑๐๕. บาท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th-TH" sz="2000" b="1" dirty="0" err="1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น.อ.</a:t>
            </a: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จิรศักดิ์ ชูสกุลชาติ                       ประธานกรรมการฯ</a:t>
            </a:r>
          </a:p>
          <a:p>
            <a:endParaRPr lang="th-TH" sz="2000" dirty="0" smtClean="0">
              <a:latin typeface="TH SarabunPSK" pitchFamily="34" charset="-34"/>
              <a:cs typeface="TH SarabunPSK" pitchFamily="34" charset="-34"/>
            </a:endParaRPr>
          </a:p>
          <a:p>
            <a:pPr lvl="0">
              <a:spcBef>
                <a:spcPct val="20000"/>
              </a:spcBef>
              <a:defRPr/>
            </a:pP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sz="2000" b="1" u="sng" dirty="0" smtClean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lvl="0"/>
            <a:r>
              <a:rPr lang="th-TH" sz="2000" b="1" u="sng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ส่งงานครั้งล่าสุด  </a:t>
            </a: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ครั้งที่ 4 เมื่อ 1 เม.ย.59 ตรวจเมื่อ 5 เม.ย.59 </a:t>
            </a:r>
          </a:p>
          <a:p>
            <a:pPr lvl="0">
              <a:spcBef>
                <a:spcPct val="20000"/>
              </a:spcBef>
              <a:defRPr/>
            </a:pP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     งวดที่ 20</a:t>
            </a:r>
            <a:r>
              <a:rPr lang="en-US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(1.7%),23(3%)</a:t>
            </a:r>
          </a:p>
          <a:p>
            <a:pPr lvl="0">
              <a:spcBef>
                <a:spcPct val="20000"/>
              </a:spcBef>
              <a:defRPr/>
            </a:pP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b="1" u="sng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สถานะสัญญา</a:t>
            </a:r>
            <a:endParaRPr lang="en-US" sz="2000" b="1" u="sng" dirty="0" smtClean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lvl="0">
              <a:spcBef>
                <a:spcPct val="20000"/>
              </a:spcBef>
              <a:defRPr/>
            </a:pP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     ล่าช้ากว่าแผน ๔๔.๙๐</a:t>
            </a:r>
            <a:r>
              <a:rPr lang="en-US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%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b="1" u="sng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คาดว่าจะแล้วเสร็จ</a:t>
            </a: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  ล่าช้ากว่าสัญญาประมาณ   90  วัน</a:t>
            </a:r>
          </a:p>
          <a:p>
            <a:pPr lvl="0">
              <a:buNone/>
              <a:defRPr/>
            </a:pP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b="1" u="sng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คาดว่าจะส่งงานครั้งต่อไป</a:t>
            </a:r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งวดที่ ๑๓ ภายในเดือนพฤษภาคมนี้  </a:t>
            </a: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เป็นเงิน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832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691.04</a:t>
            </a: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บาท </a:t>
            </a:r>
          </a:p>
          <a:p>
            <a:pPr lvl="0">
              <a:buNone/>
              <a:defRPr/>
            </a:pP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u="sng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ปัญหา</a:t>
            </a: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มีการแก้ไขสัญญา</a:t>
            </a:r>
            <a:endParaRPr lang="th-TH" sz="2000" b="1" u="sng" dirty="0" smtClean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3346054"/>
            <a:ext cx="3831736" cy="28007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ปัจจุบันวันที่  ๒๕ เม.ย. ๕๙</a:t>
            </a:r>
          </a:p>
          <a:p>
            <a:pPr lvl="0">
              <a:spcBef>
                <a:spcPct val="20000"/>
              </a:spcBef>
              <a:defRPr/>
            </a:pP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ระยะเวลาผ่านมาแล้ว  ๒๐๘วัน คิดเป็น ๗๗.๐๔  </a:t>
            </a:r>
            <a:r>
              <a:rPr lang="en-US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คงเหลือระยะเวลาทำงาน ๖๒  วันคิดเป็น ๒๒.๙๖ </a:t>
            </a:r>
            <a:r>
              <a:rPr lang="en-US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%</a:t>
            </a:r>
          </a:p>
          <a:p>
            <a:pPr lvl="0">
              <a:spcBef>
                <a:spcPct val="20000"/>
              </a:spcBef>
              <a:defRPr/>
            </a:pP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ระยะเวลาตามสัญญาควรส่งงานได้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๒๘</a:t>
            </a: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 งวด   คิดเป็น </a:t>
            </a:r>
            <a:r>
              <a:rPr lang="en-US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๖๖.๘๐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%</a:t>
            </a:r>
          </a:p>
          <a:p>
            <a:pPr lvl="0">
              <a:spcBef>
                <a:spcPct val="20000"/>
              </a:spcBef>
              <a:defRPr/>
            </a:pP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ส่งงานได้จริง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๑๐</a:t>
            </a: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 งวด  คิดเป็น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๒๑.๙๐  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 บาท</a:t>
            </a:r>
            <a:r>
              <a:rPr lang="en-US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ช้ากว่าแผน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๔๔.๙๐ 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r>
              <a:rPr lang="en-US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เป็นเงิน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๒๒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๕๕๘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๕๒๑.๓๙๓</a:t>
            </a:r>
            <a:r>
              <a:rPr lang="th-TH" sz="20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บาท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502032"/>
            <a:ext cx="3966562" cy="2815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944" cy="13572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708920"/>
            <a:ext cx="9144000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latin typeface="TH SarabunPSK" charset="0"/>
                <a:ea typeface="TH SarabunPSK" charset="0"/>
                <a:cs typeface="TH SarabunPSK" charset="0"/>
              </a:rPr>
              <a:t>งานปี </a:t>
            </a:r>
            <a:r>
              <a:rPr lang="th-TH" sz="6000" b="1" dirty="0" err="1" smtClean="0">
                <a:latin typeface="TH SarabunPSK" charset="0"/>
                <a:ea typeface="TH SarabunPSK" charset="0"/>
                <a:cs typeface="TH SarabunPSK" charset="0"/>
              </a:rPr>
              <a:t>งป.</a:t>
            </a:r>
            <a:r>
              <a:rPr lang="th-TH" sz="6000" b="1" dirty="0" smtClean="0"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en-US" sz="6000" b="1" dirty="0" smtClean="0">
                <a:latin typeface="TH SarabunPSK" charset="0"/>
                <a:ea typeface="TH SarabunPSK" charset="0"/>
                <a:cs typeface="TH SarabunPSK" charset="0"/>
              </a:rPr>
              <a:t>56</a:t>
            </a:r>
            <a:endParaRPr lang="th-TH" sz="6000" b="1" dirty="0" smtClean="0">
              <a:latin typeface="TH SarabunPSK" charset="0"/>
              <a:ea typeface="TH SarabunPSK" charset="0"/>
              <a:cs typeface="TH SarabunPS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944" cy="13572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"/>
            <a:ext cx="914400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งานก่อสร้างอาคารพักนายทหารประทวน ขนาด ๖๔ ครอบครัว จำนวน ๑ หลัง พร้อมสิ่งอำนวยความสะดวก ที่ พัน สอ.๒๒ กรม สอ.๒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สอ.รฝ.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จ.พังงา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99992" y="980728"/>
            <a:ext cx="4644008" cy="32403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สัญญา </a:t>
            </a:r>
            <a:r>
              <a:rPr kumimoji="0" lang="th-TH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เลขที่ ๔๑/๑/</a:t>
            </a:r>
            <a:r>
              <a:rPr kumimoji="0" lang="th-TH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งป.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๕๖ ลงวันที่ ๑๘ มี.ค.๕๖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ผู้รับจ้าง บริษัท เจ แซด </a:t>
            </a:r>
            <a:r>
              <a:rPr kumimoji="0" lang="th-TH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อาร์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จำกัด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กำหนดเริ่มงาน 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๑๙ มี.ค.๕๖  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กำหนดแล้วเสร็จ 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๑๗ ม.ค. ๕๘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แบ่งงานเป็น 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๒๕ 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งวด  ค่าก่อสร้าง ๖๒,๗๘๖,๗๘๖.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- 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แก้ไขสัญญา/ขยายสัญญา </a:t>
            </a:r>
            <a:r>
              <a:rPr kumimoji="0" lang="th-TH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ตามมัติ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</a:t>
            </a:r>
            <a:r>
              <a:rPr kumimoji="0" lang="th-TH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ครม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.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๑๕๐ วัน แก้ไขสัญญา ๑๖๐ วัน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ระยะเวลาก่อสร้าง 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๖๗๐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วัน ค่าปรับวันละ ๔๓,๙๕๑.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-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บาท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ค้ำประกัน ๒ ปี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น.อ.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พี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รพล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ธีรกุล  (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) ประธานกรรมการตรวจการจ้าง</a:t>
            </a: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617640"/>
            <a:ext cx="4860032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ปัจจุบัน 28 เม.ย.59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ระยะเวลาผ่านมาแล้ว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๑๓๖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วันคิดเป็น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๑๖๙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๕๕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เปอร์เซ็นต์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เลยเวลามาแล้ว   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๔๖๖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  คิดเป็น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๖๙.๕๕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เปอร์เซ็นต์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ตามสัญญาควรส่งงานได้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๒๕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งวด คิดเป็น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๑๐๐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เปอร์เซ็นต์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ส่งงานได้จริง	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 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๑๘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 คิดเป็น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๗๕.๐๐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เปอร์เซ็นต์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เป็นจำนวนเงิน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  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๔๗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๐๙๐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๐๘๙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๕๐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 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ความก้าวหน้าในภาพรวมประมาณ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๗๐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เปอร์เซ็นต์     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งานที่เหลือจำนวน ๗ งวด คิดเป็น ๒๕.๐๐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เป็นเงิน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๑๕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๖๙๖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๖๙๖.๕๐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</a:t>
            </a:r>
            <a:endParaRPr lang="th-TH" sz="20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372200" y="3617641"/>
            <a:ext cx="2771800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3995678"/>
            <a:ext cx="4427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สถานสัญญา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คาดว่า จะแล้วเสร็จล่าช้าประมาณ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500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วัน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จะโดนปรับ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105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วัน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อยู่ระหว่างเสนอขอขยาย  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395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วัน</a:t>
            </a: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ปัญหา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ผู้รับจ้างขาดสภาพคล่อง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ปัญหางานที่ทำไปแล้ว เกิดชำรุดเสียหายต้องกลับมาแก้ไขใหม่ อาทิเช่น สายไฟฟ้าที่ร้อยสายใน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Sleeve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แล้วมีคนงานใน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ไซร์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ขโมยสายไฟไป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ติดตั้งโครงเคราฝ้าแล้วยังไม่ตีแผ่นฝ้าปิดทำให้แผ่น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ฟรอย์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ฉนวนกันความร้อนหลังคาโดนลมตีฉีกขาด เป็นต้น</a:t>
            </a:r>
          </a:p>
        </p:txBody>
      </p:sp>
      <p:pic>
        <p:nvPicPr>
          <p:cNvPr id="12" name="รูปภาพ 11" descr="DateCamera03241052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4427984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944" cy="13572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708920"/>
            <a:ext cx="9144000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latin typeface="TH SarabunPSK" charset="0"/>
                <a:ea typeface="TH SarabunPSK" charset="0"/>
                <a:cs typeface="TH SarabunPSK" charset="0"/>
              </a:rPr>
              <a:t>งานปี </a:t>
            </a:r>
            <a:r>
              <a:rPr lang="th-TH" sz="6000" b="1" dirty="0" err="1" smtClean="0">
                <a:latin typeface="TH SarabunPSK" charset="0"/>
                <a:ea typeface="TH SarabunPSK" charset="0"/>
                <a:cs typeface="TH SarabunPSK" charset="0"/>
              </a:rPr>
              <a:t>งป.</a:t>
            </a:r>
            <a:r>
              <a:rPr lang="th-TH" sz="6000" b="1" dirty="0" smtClean="0"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en-US" sz="6000" b="1" dirty="0" smtClean="0">
                <a:latin typeface="TH SarabunPSK" charset="0"/>
                <a:ea typeface="TH SarabunPSK" charset="0"/>
                <a:cs typeface="TH SarabunPSK" charset="0"/>
              </a:rPr>
              <a:t>57</a:t>
            </a:r>
            <a:endParaRPr lang="th-TH" sz="6000" b="1" dirty="0" smtClean="0">
              <a:latin typeface="TH SarabunPSK" charset="0"/>
              <a:ea typeface="TH SarabunPSK" charset="0"/>
              <a:cs typeface="TH SarabunPS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944" cy="13572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"/>
            <a:ext cx="914400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งานก่อสร้างอาคารพักนายทหารประทวน ขนาด ๖๔ ครอบครัว พร้อมสิ่งอำนวยความสะดวก ที่ ฐานทัพเรือสงขลา ทัพเรือภาคที่ ๒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99992" y="980729"/>
            <a:ext cx="4644008" cy="2304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สัญญา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ชย.ทร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.เลขที่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๘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งป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.๒๕๕๗ ลงวันที่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๕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ก.พ. ๕๗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ผู้รับจ้าง บริษัท เจ แซด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อาร์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จำกัด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กำหนดเริ่มงาน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๖ ก.พ. ๕๗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กำหนดแล้วเสร็จ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๓๑ ม.ค. ๕๘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แบ่งงานเป็น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๑๙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งวด  ค่าก่อสร้าง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๖๒,๘๗๖,๗๘๖.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รวมระยะเวลาก่อสร้าง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๓๖๐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ค่าปรับวันละ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๔๐,๐๑๔.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 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ค้ำประกัน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๒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ปี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น.อ.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พรชัย จ้อยจำรูญ  ประธานกรรมการตรวจการจ้าง</a:t>
            </a: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645024"/>
            <a:ext cx="5292080" cy="3212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ความก้าวหน้า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ปัจจุบัน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๒๘ เม.ย.๕๙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ระยะเวลาผ่านมาแล้ว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๖๓๘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  คิดเป็น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๑๗๗.๒๒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เกินเวลา             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๒๗๘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วัน   คิดเป็น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๗๗.๒๒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ตามสัญญาควรส่งงานได้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๑๙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   คิดเป็น 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๑๐๐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ส่งงานได้จริง	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๓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   คิดเป็น 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๑๕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เป็นจำนวนเงิน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๙,๔๓๑,๕๑๗.๙๑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 บาท 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ความก้าวหน้าในภาพรวมประมาณ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๑๗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372200" y="3617641"/>
            <a:ext cx="2771800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3525049"/>
            <a:ext cx="44279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ส่งงานครั้งล่าสุดครั้งที่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เมื่อ.............ตรวจเมื่อ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๗ ม.ค. ๕๘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งวดที่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รวม ๒.๕ </a:t>
            </a:r>
            <a:r>
              <a:rPr lang="en-US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                                               </a:t>
            </a:r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สถานสัญญา                                                                       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ล่าช้า ประมาณ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	               	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๑๖๒.๒๒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คาดว่า จะแล้วเสร็จล่าช้ากว่าสัญญาประมาณ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๕๑๘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วัน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คาดว่า จะส่งงานอีก .... งวด .....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%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(ไม่เป็นไปตามแผนงาน)</a:t>
            </a:r>
          </a:p>
          <a:p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ปัญหา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	</a:t>
            </a:r>
          </a:p>
          <a:p>
            <a:pPr>
              <a:buFont typeface="Wingdings" pitchFamily="2" charset="2"/>
              <a:buChar char="q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ขาดสภาพคล่อง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ไม่มีวัสดุและเครื่องจักรในการทำงาน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ขาดบุคลากร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ตั้งแต่ ๒๔ ธ.ค.๕๘ ไม่มีช่างและแรงงาน  </a:t>
            </a:r>
          </a:p>
          <a:p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C:\Users\Adminstrator\Desktop\รูปในกล้องทั้งหมดถึงเดือน เม.ย.๕๙\DSCF19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54108"/>
            <a:ext cx="4499992" cy="283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05911" y="3386549"/>
            <a:ext cx="1794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i="1" dirty="0" smtClean="0">
                <a:solidFill>
                  <a:srgbClr val="FFC000"/>
                </a:solidFill>
              </a:rPr>
              <a:t>ถ่ายเมื่อ ๒๖ เม.ย.๕๙</a:t>
            </a:r>
            <a:endParaRPr lang="th-TH" sz="2000" b="1" i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7656" y="3217272"/>
            <a:ext cx="4155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ผู้ควบคุมงาน </a:t>
            </a:r>
            <a:r>
              <a:rPr lang="th-TH" sz="1800" b="1" dirty="0" smtClean="0">
                <a:latin typeface="Angsana New" pitchFamily="18" charset="-34"/>
                <a:cs typeface="Angsana New" pitchFamily="18" charset="-34"/>
              </a:rPr>
              <a:t>๑.</a:t>
            </a:r>
            <a:r>
              <a:rPr lang="th-TH" sz="1800" b="1" dirty="0" err="1" smtClean="0">
                <a:latin typeface="Angsana New" pitchFamily="18" charset="-34"/>
                <a:cs typeface="Angsana New" pitchFamily="18" charset="-34"/>
              </a:rPr>
              <a:t>น.ต</a:t>
            </a:r>
            <a:r>
              <a:rPr lang="th-TH" sz="1800" b="1" dirty="0" smtClean="0">
                <a:latin typeface="Angsana New" pitchFamily="18" charset="-34"/>
                <a:cs typeface="Angsana New" pitchFamily="18" charset="-34"/>
              </a:rPr>
              <a:t>.ปรีชา แสงวิสุทธิ์ ๒.</a:t>
            </a:r>
            <a:r>
              <a:rPr lang="th-TH" sz="1800" b="1" dirty="0" err="1" smtClean="0">
                <a:latin typeface="Angsana New" pitchFamily="18" charset="-34"/>
                <a:cs typeface="Angsana New" pitchFamily="18" charset="-34"/>
              </a:rPr>
              <a:t>น.ต</a:t>
            </a:r>
            <a:r>
              <a:rPr lang="th-TH" sz="1800" b="1" dirty="0" smtClean="0">
                <a:latin typeface="Angsana New" pitchFamily="18" charset="-34"/>
                <a:cs typeface="Angsana New" pitchFamily="18" charset="-34"/>
              </a:rPr>
              <a:t>.อาคม </a:t>
            </a:r>
            <a:r>
              <a:rPr lang="th-TH" sz="1800" b="1" dirty="0" err="1" smtClean="0">
                <a:latin typeface="Angsana New" pitchFamily="18" charset="-34"/>
                <a:cs typeface="Angsana New" pitchFamily="18" charset="-34"/>
              </a:rPr>
              <a:t>พรหมณา</a:t>
            </a:r>
            <a:r>
              <a:rPr lang="th-TH" sz="1800" b="1" dirty="0" smtClean="0">
                <a:latin typeface="Angsana New" pitchFamily="18" charset="-34"/>
                <a:cs typeface="Angsana New" pitchFamily="18" charset="-34"/>
              </a:rPr>
              <a:t>เวช </a:t>
            </a:r>
            <a:endParaRPr lang="th-TH" sz="18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7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960441" cy="228773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944" cy="13572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"/>
            <a:ext cx="9144000" cy="980726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งาน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ก่อสร้างก่อสร้างอาคารที่พัก</a:t>
            </a:r>
            <a:r>
              <a:rPr lang="th-TH" b="1" smtClean="0">
                <a:latin typeface="TH SarabunPSK" pitchFamily="34" charset="-34"/>
                <a:cs typeface="TH SarabunPSK" pitchFamily="34" charset="-34"/>
              </a:rPr>
              <a:t>ผู้โดยสาร ท่า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อากาศ</a:t>
            </a:r>
            <a:r>
              <a:rPr lang="th-TH" b="1">
                <a:latin typeface="TH SarabunPSK" pitchFamily="34" charset="-34"/>
                <a:cs typeface="TH SarabunPSK" pitchFamily="34" charset="-34"/>
              </a:rPr>
              <a:t>ยาน</a:t>
            </a:r>
            <a:r>
              <a:rPr lang="th-TH" b="1" smtClean="0">
                <a:latin typeface="TH SarabunPSK" pitchFamily="34" charset="-34"/>
                <a:cs typeface="TH SarabunPSK" pitchFamily="34" charset="-34"/>
              </a:rPr>
              <a:t>นานาชาติอู่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ตะเภา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99992" y="980729"/>
            <a:ext cx="4644008" cy="22611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สัญญา ชย.ทร.เลขที่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131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2/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งป.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๒๕๕๗ ลงวันที่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26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เม.ย. ๕๙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ผู้รับจ้าง</a:t>
            </a:r>
            <a:r>
              <a:rPr lang="th-TH" sz="2000" dirty="0">
                <a:latin typeface="CordiaUPC" panose="020B0304020202020204" pitchFamily="34" charset="-34"/>
                <a:cs typeface="CordiaUPC" panose="020B0304020202020204" pitchFamily="34" charset="-34"/>
              </a:rPr>
              <a:t>บริษัท เสรี การโยธา </a:t>
            </a:r>
            <a:r>
              <a:rPr lang="th-TH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จำกัด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กำหนดเริ่มงาน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๒๖ ก.ย. ๕๗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กำหนดแล้วเสร็จ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๑๙ 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พ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.ค. ๕๙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แบ่งงานเป็น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๑๐๙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งวด  ค่าก่อสร้าง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๖๑๙,๑๖๘,๘๘๘.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รวมระยะเวลาก่อสร้าง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๖๐๒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ค่าปรับวันละ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๓๐๙,๕๘๕.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 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ค้ำประกัน ๒ ปี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2000" dirty="0">
                <a:latin typeface="Angsana New" pitchFamily="18" charset="-34"/>
                <a:cs typeface="Angsana New" pitchFamily="18" charset="-34"/>
              </a:rPr>
              <a:t>พล.ร.ต.วศินสรรพ์ </a:t>
            </a:r>
            <a:r>
              <a:rPr lang="en-US" sz="20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จันทวรินทร์</a:t>
            </a:r>
            <a:r>
              <a:rPr lang="en-US" sz="20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ประธานกรรมการตรวจการจ้าง</a:t>
            </a: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429000"/>
            <a:ext cx="4499992" cy="342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ความก้าวหน้า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ณ วันที่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29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เม.ย. 59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ระยะเวลาผ่านมาแล้ว   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582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  คิดเป็น   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96.67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เหลือเวลา              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20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วัน   คิดเป็น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3.33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ตามสัญญาควรส่งงานได้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109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งวด คิดเป็น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100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ส่งงานได้จริง	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    34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  คิดเป็น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44.80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เป็นจำนวนเงิน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365,340602.17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 บาท 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ความก้าวหน้าในภาพรวมประมาณ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87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372200" y="3617641"/>
            <a:ext cx="2771800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3068960"/>
            <a:ext cx="46440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ส่งงานครั้งล่าสุดครั้งที่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13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ตรวจเมื่อ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มี.ค.59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งวดที่ 1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9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4%) 37.1(0.9%)   </a:t>
            </a:r>
            <a:r>
              <a:rPr lang="th-TH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รวม </a:t>
            </a:r>
            <a:r>
              <a:rPr lang="en-US" sz="20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20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u="sng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สถานะสัญญา</a:t>
            </a:r>
          </a:p>
          <a:p>
            <a:r>
              <a:rPr lang="th-TH" sz="20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ช้ากว่าแผน ประมาณ</a:t>
            </a:r>
            <a:r>
              <a:rPr lang="en-US" sz="20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	               	                   </a:t>
            </a:r>
            <a:r>
              <a:rPr lang="th-TH" sz="20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วัน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คาดว่า จะแล้วเสร็จล่าช้ากว่าสัญญาประมาณ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 60  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วัน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คาดว่า จะส่งงานอีก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-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ประธานสั่งให้ตรวจสอบหน้างานว่าจะส่งได้กี่งวด</a:t>
            </a:r>
          </a:p>
          <a:p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ปัญหา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	</a:t>
            </a:r>
          </a:p>
          <a:p>
            <a:pPr>
              <a:buFont typeface="Wingdings" pitchFamily="2" charset="2"/>
              <a:buChar char="q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ขาดสภาพคล่อง /ของไม่เข้าหน้างาน /</a:t>
            </a:r>
          </a:p>
          <a:p>
            <a:pPr>
              <a:buFont typeface="Wingdings" pitchFamily="2" charset="2"/>
              <a:buChar char="q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บุคลากร /สงกรานต์คนงานยังไม่กลับเต็มที่</a:t>
            </a:r>
          </a:p>
          <a:p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3728" y="1052736"/>
            <a:ext cx="2145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ถ่ายเมื่อ 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27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เม.ย.59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ChangeArrowheads="1"/>
          </p:cNvSpPr>
          <p:nvPr/>
        </p:nvSpPr>
        <p:spPr bwMode="auto">
          <a:xfrm>
            <a:off x="-11113" y="0"/>
            <a:ext cx="9144001" cy="107791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3200" b="1">
                <a:latin typeface="TH SarabunPSK" pitchFamily="34" charset="-34"/>
                <a:cs typeface="TH SarabunPSK" pitchFamily="34" charset="-34"/>
              </a:rPr>
              <a:t>งานจ้างซ่อมปรับปรุงอาคาร   กองบัญชาการกองทัพเรือ ๒</a:t>
            </a:r>
          </a:p>
          <a:p>
            <a:pPr algn="ctr"/>
            <a:r>
              <a:rPr lang="th-TH" sz="3200" b="1">
                <a:latin typeface="TH SarabunPSK" pitchFamily="34" charset="-34"/>
                <a:cs typeface="TH SarabunPSK" pitchFamily="34" charset="-34"/>
              </a:rPr>
              <a:t>ในพื้นที่พระราชวังเดิม</a:t>
            </a:r>
          </a:p>
        </p:txBody>
      </p:sp>
      <p:pic>
        <p:nvPicPr>
          <p:cNvPr id="2051" name="Picture 3" descr="C:\Users\Administrator\Desktop\รูปงาน วังเดิม (3)\20141008_143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96975"/>
            <a:ext cx="42719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3175" y="3575050"/>
            <a:ext cx="46799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th-TH" sz="1900" b="1" u="sng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ความก้าวหน้า</a:t>
            </a:r>
            <a:r>
              <a:rPr lang="th-TH" sz="19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ปัจจุบัน   	</a:t>
            </a:r>
            <a:r>
              <a:rPr lang="en-US" sz="19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28</a:t>
            </a:r>
            <a:r>
              <a:rPr lang="th-TH" sz="19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เม.ย.๕๙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th-TH" sz="19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ระยะเวลาผ่านมาแล้ว	    </a:t>
            </a:r>
            <a:r>
              <a:rPr lang="th-TH" sz="19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๒๑๒</a:t>
            </a:r>
            <a:r>
              <a:rPr lang="th-TH" sz="19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  วัน	   คิดเป็น   </a:t>
            </a:r>
            <a:r>
              <a:rPr lang="th-TH" sz="19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๘๘.๓๓</a:t>
            </a:r>
            <a:r>
              <a:rPr lang="th-TH" sz="19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9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endParaRPr lang="th-TH" sz="1900" b="1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th-TH" sz="19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เหลือเวลาอีก	      </a:t>
            </a:r>
            <a:r>
              <a:rPr lang="th-TH" sz="19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๒๘</a:t>
            </a:r>
            <a:r>
              <a:rPr lang="th-TH" sz="19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  วัน	   คิดเป็น   </a:t>
            </a:r>
            <a:r>
              <a:rPr lang="th-TH" sz="19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๑๘.๖๗</a:t>
            </a:r>
            <a:r>
              <a:rPr lang="th-TH" sz="19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9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endParaRPr lang="th-TH" sz="1900" b="1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th-TH" sz="19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ตามสัญญาควรส่งงานได้   ๑๓  งวด    คิดเป็น   ๙๒.๘๖ </a:t>
            </a:r>
            <a:r>
              <a:rPr lang="en-US" sz="19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%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th-TH" sz="19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ส่งงานได้จริง	        ๖  งวด   คิดเป็น   ๔๒.๘๕ </a:t>
            </a:r>
            <a:r>
              <a:rPr lang="en-US" sz="19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%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th-TH" sz="19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เป็นจำนวนเงิน   ๕,๔๕๒,๐๒๔.๕๐  บาท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th-TH" sz="19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ความก้าวหน้าในภาพรวมประมาณ  ๗๐ </a:t>
            </a:r>
            <a:r>
              <a:rPr lang="en-US" sz="19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19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	  	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548188" y="1196975"/>
            <a:ext cx="46799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th-TH" sz="20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สัญญา </a:t>
            </a:r>
            <a:r>
              <a:rPr lang="th-TH" sz="2000" b="1" dirty="0" err="1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ชย.ทร</a:t>
            </a:r>
            <a:r>
              <a:rPr lang="th-TH" sz="20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. เลขที่  ๑๕๒/</a:t>
            </a:r>
            <a:r>
              <a:rPr lang="th-TH" sz="2000" b="1" dirty="0" err="1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งป</a:t>
            </a:r>
            <a:r>
              <a:rPr lang="th-TH" sz="20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.๕๗  ลง ๓๐ ก.ย.๕๗</a:t>
            </a:r>
          </a:p>
          <a:p>
            <a:pPr>
              <a:defRPr/>
            </a:pPr>
            <a:r>
              <a:rPr lang="th-TH" sz="20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                           ๑๕๒/๑/</a:t>
            </a:r>
            <a:r>
              <a:rPr lang="th-TH" sz="2000" b="1" dirty="0" err="1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งป</a:t>
            </a:r>
            <a:r>
              <a:rPr lang="th-TH" sz="20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.๕๗ ลง ๓๐ ก.ย.๕๘</a:t>
            </a:r>
          </a:p>
          <a:p>
            <a:pPr>
              <a:defRPr/>
            </a:pPr>
            <a: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ผู้รับจ้าง  บริษัท  </a:t>
            </a:r>
            <a:r>
              <a:rPr lang="th-TH" sz="2000" b="1" dirty="0" err="1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แอ็ดวานซ์</a:t>
            </a:r>
            <a: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ไดร์ฟ   จำกัด</a:t>
            </a:r>
          </a:p>
          <a:p>
            <a:pPr>
              <a:defRPr/>
            </a:pPr>
            <a:r>
              <a:rPr lang="th-TH" sz="20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เริ่มสัญญา  </a:t>
            </a:r>
            <a:r>
              <a:rPr lang="th-TH" sz="2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๓๐ ก.ย.๕๘   </a:t>
            </a:r>
            <a:r>
              <a:rPr lang="th-TH" sz="20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สิ้นสุดสัญญา   </a:t>
            </a:r>
            <a:r>
              <a:rPr lang="th-TH" sz="2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๒๖ พ.ค.๕๙</a:t>
            </a:r>
          </a:p>
          <a:p>
            <a:pPr>
              <a:defRPr/>
            </a:pPr>
            <a: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แบ่งงานเป็น  </a:t>
            </a:r>
            <a:r>
              <a:rPr lang="th-TH" sz="2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๑๔</a:t>
            </a:r>
            <a: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งวดงาน วงเงิน  </a:t>
            </a:r>
            <a:r>
              <a:rPr lang="th-TH" sz="2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๑๓,๕๖๒,๒๕๐</a:t>
            </a:r>
            <a: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บาท</a:t>
            </a:r>
            <a:endParaRPr lang="th-TH" sz="2000" b="1" dirty="0" smtClean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 eaLnBrk="1" hangingPunct="1">
              <a:defRPr/>
            </a:pPr>
            <a: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ระยะเวลาก่อสร้าง </a:t>
            </a:r>
            <a:r>
              <a:rPr lang="th-TH" sz="2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๒๔๐</a:t>
            </a:r>
            <a: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วัน  ค่าปรับวันละ </a:t>
            </a:r>
            <a:r>
              <a:rPr lang="th-TH" sz="2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๑๒,๒๐๗</a:t>
            </a:r>
            <a: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บาท</a:t>
            </a:r>
            <a:endParaRPr lang="en-GB" sz="2000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 eaLnBrk="1" hangingPunct="1">
              <a:defRPr/>
            </a:pPr>
            <a:r>
              <a:rPr lang="th-TH" sz="20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ค้ำประกัน  ๒ ปี</a:t>
            </a: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th-TH" sz="1900" b="1" dirty="0" err="1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น.อ</a:t>
            </a:r>
            <a:r>
              <a:rPr lang="th-TH" sz="19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.หญิง ประภาศรี  ตั้งจิตรเจริญ ประธานกรรมการตรวจการจ้าง </a:t>
            </a:r>
          </a:p>
        </p:txBody>
      </p:sp>
      <p:sp>
        <p:nvSpPr>
          <p:cNvPr id="2054" name="TextBox 3"/>
          <p:cNvSpPr txBox="1">
            <a:spLocks noChangeArrowheads="1"/>
          </p:cNvSpPr>
          <p:nvPr/>
        </p:nvSpPr>
        <p:spPr bwMode="auto">
          <a:xfrm>
            <a:off x="4518025" y="4005263"/>
            <a:ext cx="4710113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ts val="600"/>
              </a:spcBef>
            </a:pPr>
            <a:r>
              <a:rPr lang="th-TH" sz="20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ส่งงานครั้งล่าสุด ครั้งที่ ๒ เมื่อ ๒ มี.ค.๕๙  ตรวจเมื่อ ๘ มี.ค.๕๙</a:t>
            </a:r>
          </a:p>
          <a:p>
            <a:pPr marL="342900" indent="-342900" eaLnBrk="0" hangingPunct="0">
              <a:spcBef>
                <a:spcPts val="600"/>
              </a:spcBef>
            </a:pPr>
            <a:r>
              <a:rPr lang="th-TH" sz="20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งวดที่ ๕ (๑๖.๗</a:t>
            </a:r>
            <a:r>
              <a:rPr lang="en-US" sz="20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%), </a:t>
            </a:r>
            <a:r>
              <a:rPr lang="th-TH" sz="20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๖ </a:t>
            </a:r>
            <a:r>
              <a:rPr lang="en-US" sz="20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0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๓</a:t>
            </a:r>
            <a:r>
              <a:rPr lang="en-US" sz="20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0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), ๙ (๒.๖</a:t>
            </a:r>
            <a:r>
              <a:rPr lang="en-US" sz="20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0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) และงวดที่ ๑๒ (๓.๕</a:t>
            </a:r>
            <a:r>
              <a:rPr lang="en-US" sz="20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%)</a:t>
            </a:r>
          </a:p>
          <a:p>
            <a:pPr marL="342900" indent="-342900" eaLnBrk="0" hangingPunct="0">
              <a:spcBef>
                <a:spcPts val="600"/>
              </a:spcBef>
            </a:pPr>
            <a:r>
              <a:rPr lang="th-TH" sz="20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รวม  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๒๕.๘๐</a:t>
            </a:r>
            <a:r>
              <a:rPr lang="en-US" sz="20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endParaRPr lang="th-TH" sz="1900" b="1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55" name="TextBox 3"/>
          <p:cNvSpPr txBox="1">
            <a:spLocks noChangeArrowheads="1"/>
          </p:cNvSpPr>
          <p:nvPr/>
        </p:nvSpPr>
        <p:spPr bwMode="auto">
          <a:xfrm>
            <a:off x="4545013" y="5175250"/>
            <a:ext cx="47085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ts val="600"/>
              </a:spcBef>
            </a:pPr>
            <a:r>
              <a:rPr lang="th-TH" sz="2000" b="1" u="sng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สถานะสัญญา</a:t>
            </a:r>
            <a:r>
              <a:rPr lang="th-TH" sz="20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ปกติ</a:t>
            </a:r>
          </a:p>
          <a:p>
            <a:pPr marL="342900" indent="-342900" eaLnBrk="0" hangingPunct="0">
              <a:spcBef>
                <a:spcPts val="600"/>
              </a:spcBef>
            </a:pPr>
            <a:r>
              <a:rPr lang="th-TH" sz="19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มีการขอส่งงาน  ครั้งที่ ๓  งวดที่ ๘ (๖.๒</a:t>
            </a:r>
            <a:r>
              <a:rPr lang="en-US" sz="18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%), </a:t>
            </a:r>
            <a:r>
              <a:rPr lang="th-TH" sz="18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๑๐ (๒.๓</a:t>
            </a:r>
            <a:r>
              <a:rPr lang="en-US" sz="18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18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)  </a:t>
            </a:r>
          </a:p>
          <a:p>
            <a:pPr marL="342900" indent="-342900" eaLnBrk="0" hangingPunct="0">
              <a:spcBef>
                <a:spcPts val="600"/>
              </a:spcBef>
            </a:pPr>
            <a:r>
              <a:rPr lang="th-TH" sz="18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                     และงวดที่ ๑๑ (๑๑.๘</a:t>
            </a:r>
            <a:r>
              <a:rPr lang="en-US" sz="18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18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) สิ้น เม.ย.</a:t>
            </a:r>
            <a:endParaRPr lang="th-TH" sz="1900" b="1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56" name="TextBox 3"/>
          <p:cNvSpPr txBox="1">
            <a:spLocks noChangeArrowheads="1"/>
          </p:cNvSpPr>
          <p:nvPr/>
        </p:nvSpPr>
        <p:spPr bwMode="auto">
          <a:xfrm>
            <a:off x="4518025" y="6091238"/>
            <a:ext cx="47101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ts val="600"/>
              </a:spcBef>
            </a:pPr>
            <a:r>
              <a:rPr lang="th-TH" sz="2000" b="1" u="sng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ปัญหา</a:t>
            </a:r>
            <a:r>
              <a:rPr lang="th-TH" sz="2000" b="1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b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ไม่มี</a:t>
            </a:r>
          </a:p>
          <a:p>
            <a:pPr marL="342900" indent="-342900" eaLnBrk="0" hangingPunct="0">
              <a:spcBef>
                <a:spcPts val="600"/>
              </a:spcBef>
            </a:pPr>
            <a:r>
              <a:rPr lang="th-TH" sz="1900" b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หมายเหตุ  </a:t>
            </a:r>
            <a:r>
              <a:rPr lang="en-US" sz="1900" b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1900" b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เงินส่งงานครั้งที่ ๑ และ ๒  ได้รับเรียบร้อยแล้ว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944" cy="13572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708920"/>
            <a:ext cx="9144000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latin typeface="TH SarabunPSK" charset="0"/>
                <a:ea typeface="TH SarabunPSK" charset="0"/>
                <a:cs typeface="TH SarabunPSK" charset="0"/>
              </a:rPr>
              <a:t>งานปี </a:t>
            </a:r>
            <a:r>
              <a:rPr lang="th-TH" sz="6000" b="1" dirty="0" err="1" smtClean="0">
                <a:latin typeface="TH SarabunPSK" charset="0"/>
                <a:ea typeface="TH SarabunPSK" charset="0"/>
                <a:cs typeface="TH SarabunPSK" charset="0"/>
              </a:rPr>
              <a:t>งป.</a:t>
            </a:r>
            <a:r>
              <a:rPr lang="th-TH" sz="6000" b="1" dirty="0" smtClean="0"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en-US" sz="6000" b="1" dirty="0" smtClean="0">
                <a:latin typeface="TH SarabunPSK" charset="0"/>
                <a:ea typeface="TH SarabunPSK" charset="0"/>
                <a:cs typeface="TH SarabunPSK" charset="0"/>
              </a:rPr>
              <a:t>58</a:t>
            </a:r>
            <a:endParaRPr lang="th-TH" sz="6000" b="1" dirty="0" smtClean="0">
              <a:latin typeface="TH SarabunPSK" charset="0"/>
              <a:ea typeface="TH SarabunPSK" charset="0"/>
              <a:cs typeface="TH SarabunPS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944" cy="13572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ln w="11430"/>
                <a:latin typeface="TH SarabunPSK" pitchFamily="34" charset="-34"/>
                <a:cs typeface="TH SarabunPSK" pitchFamily="34" charset="-34"/>
              </a:rPr>
              <a:t>งานก่อสร้างลานจอดเครื่องบิน สนามบินอู่ตะเภา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99992" y="692696"/>
            <a:ext cx="4644008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defRPr/>
            </a:pPr>
            <a:r>
              <a:rPr lang="th-TH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H SarabunPSK" pitchFamily="34" charset="-34"/>
                <a:cs typeface="TH SarabunPSK" pitchFamily="34" charset="-34"/>
              </a:rPr>
              <a:t>สัญญา </a:t>
            </a:r>
            <a:r>
              <a:rPr lang="th-TH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H SarabunPSK" pitchFamily="34" charset="-34"/>
                <a:cs typeface="TH SarabunPSK" pitchFamily="34" charset="-34"/>
              </a:rPr>
              <a:t> เลขที่ 4/2558 ลง 2 ธันวาคม 2557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วงเงินค่าก่อสร้าง  102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900,000.-  บาท ระยะเวลาก่อสร้าง  400  วัน  แบ่งงวดงานเป็น  27  งวด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เริ่มสัญญา    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 3  ธันวาคม  2557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สิ้นสุดสัญญา 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: 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6  มกราคม  2559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ค่าปรับวันละ 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 7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2,030  บาท</a:t>
            </a:r>
          </a:p>
          <a:p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พล.ร.ต.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วศิน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สรรพ์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จันทว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ริ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นทร์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ประธานกรรมการฯ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789040"/>
            <a:ext cx="4427984" cy="2852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ปัจจุบันวันที่  ๒๕ เม.ย. ๕๙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เวลาผ่านมาแล้ว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511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วัน        คิดเป็น  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1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%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เกินเวลามา    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111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วัน       คิดเป็น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2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5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        </a:t>
            </a:r>
            <a:endParaRPr lang="en-US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ตามสัญญาควรส่งงานได้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7 งวด  คิดเป็น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100.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0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0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ผู้รับจ้างส่งงานแล้วได้  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27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งวด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คิดเป็น  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100.0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0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372200" y="3617641"/>
            <a:ext cx="2771800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5976" y="3861048"/>
            <a:ext cx="47880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สถานะ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กรรมการนัดตรวจ งวด11 19 ใน 18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เมย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59</a:t>
            </a:r>
          </a:p>
          <a:p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กรรมการนัดตรวจ งวด27(สุดท้าย) ใน 27 </a:t>
            </a:r>
            <a:r>
              <a:rPr lang="th-TH" sz="20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เมย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59</a:t>
            </a:r>
          </a:p>
          <a:p>
            <a:endParaRPr lang="en-US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ปัญหา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อยู่ระหว่างเสนอขอขยายเวลา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39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วัน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ผ่าน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เสธ.ทร.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แล้ว</a:t>
            </a:r>
          </a:p>
        </p:txBody>
      </p:sp>
      <p:pic>
        <p:nvPicPr>
          <p:cNvPr id="14" name="รูปภาพ 1" descr="IMG_905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442798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สี่เหลี่ยมผืนผ้า 14"/>
          <p:cNvSpPr/>
          <p:nvPr/>
        </p:nvSpPr>
        <p:spPr>
          <a:xfrm rot="19455694">
            <a:off x="2798245" y="3246993"/>
            <a:ext cx="4112654" cy="92333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แล้วเสร็จ</a:t>
            </a:r>
            <a:endParaRPr lang="th-TH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5559</TotalTime>
  <Words>2479</Words>
  <Application>Microsoft Office PowerPoint</Application>
  <PresentationFormat>นำเสนอทางหน้าจอ (4:3)</PresentationFormat>
  <Paragraphs>363</Paragraphs>
  <Slides>17</Slides>
  <Notes>3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17</vt:i4>
      </vt:variant>
    </vt:vector>
  </HeadingPairs>
  <TitlesOfParts>
    <vt:vector size="18" baseType="lpstr">
      <vt:lpstr>ชุดรูปแบบของ Office</vt:lpstr>
      <vt:lpstr>ภาพนิ่ง 1</vt:lpstr>
      <vt:lpstr>            </vt:lpstr>
      <vt:lpstr>            </vt:lpstr>
      <vt:lpstr>            </vt:lpstr>
      <vt:lpstr>            </vt:lpstr>
      <vt:lpstr>            </vt:lpstr>
      <vt:lpstr>ภาพนิ่ง 7</vt:lpstr>
      <vt:lpstr>            </vt:lpstr>
      <vt:lpstr>            </vt:lpstr>
      <vt:lpstr>            </vt:lpstr>
      <vt:lpstr>            </vt:lpstr>
      <vt:lpstr>ภาพนิ่ง 12</vt:lpstr>
      <vt:lpstr>            </vt:lpstr>
      <vt:lpstr>            </vt:lpstr>
      <vt:lpstr>            </vt:lpstr>
      <vt:lpstr>งานซ่อมโครงสร้างอาคารที่พักอาศัยส่วนกลาง กองทัพเรือ พื้นที่ อ.พระสมุทรเจดีย์ จ. สมุทรปราการ </vt:lpstr>
      <vt:lpstr>ภาพนิ่ง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WINDOWS7</dc:creator>
  <cp:lastModifiedBy>WINDOWS7</cp:lastModifiedBy>
  <cp:revision>456</cp:revision>
  <dcterms:created xsi:type="dcterms:W3CDTF">2016-01-01T13:56:04Z</dcterms:created>
  <dcterms:modified xsi:type="dcterms:W3CDTF">2016-04-28T15:22:12Z</dcterms:modified>
</cp:coreProperties>
</file>