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1095" r:id="rId3"/>
    <p:sldId id="963" r:id="rId4"/>
    <p:sldId id="1096" r:id="rId5"/>
    <p:sldId id="1038" r:id="rId6"/>
    <p:sldId id="993" r:id="rId7"/>
    <p:sldId id="1098" r:id="rId8"/>
    <p:sldId id="1097" r:id="rId9"/>
    <p:sldId id="999" r:id="rId10"/>
    <p:sldId id="982" r:id="rId11"/>
    <p:sldId id="1003" r:id="rId12"/>
    <p:sldId id="1001" r:id="rId13"/>
    <p:sldId id="1042" r:id="rId14"/>
    <p:sldId id="1086" r:id="rId15"/>
    <p:sldId id="1101" r:id="rId16"/>
    <p:sldId id="1041" r:id="rId17"/>
    <p:sldId id="1043" r:id="rId18"/>
    <p:sldId id="1078" r:id="rId19"/>
    <p:sldId id="1093" r:id="rId20"/>
    <p:sldId id="1099" r:id="rId21"/>
    <p:sldId id="1100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660"/>
  </p:normalViewPr>
  <p:slideViewPr>
    <p:cSldViewPr>
      <p:cViewPr>
        <p:scale>
          <a:sx n="60" d="100"/>
          <a:sy n="60" d="100"/>
        </p:scale>
        <p:origin x="-629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6678-3B79-42EB-923F-1861FB74EAFC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F10B-811E-45E3-82BD-D65D89181F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9CE3-A120-4157-A9C2-AA2A5A7D9C4C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753F-68B2-4B2C-9361-D3B02087CE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บันทึก</a:t>
            </a:r>
          </a:p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7EF3-FC12-436E-AE5D-DB7451DF662B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3774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A11C3-908C-4FF0-BFA8-5AEC22BD42D2}" type="slidenum">
              <a:rPr lang="en-US" smtClean="0"/>
              <a:pPr/>
              <a:t>19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21A7-EA1E-47BF-A31C-DA2395FF8A62}" type="datetimeFigureOut">
              <a:rPr lang="th-TH" smtClean="0"/>
              <a:pPr/>
              <a:t>14/04/59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68263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0" y="1556792"/>
          <a:ext cx="9144000" cy="293560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41045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งป.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จำนวนสัญญา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คงเหลือ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เข้าเกณฑ์ล่าช้า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147 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146 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สรุปภาพรวมการบริหารสัญญา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 descr="LOGO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จำนวน ๑ หลัง พร้อมสิ่งอำนวยความสะดวก ที่ พัน สอ.๒๒ กรม สอ.๒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สอ.รฝ.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จ.พังงา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๓๙/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 ลงวันที่ ๒๐ มี.ค.๕๘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เจ แซด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 มี.ค.๕๘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มี.ค.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๖๑,๗๘๖,๗๘๖.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๔๓,๒๕๑.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พรชัย จ้อยจำรูญ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5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104.65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4.65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31 งวด คิดเป็น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15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42.80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26,444,744.41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45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8เมื่อ 16มี.ค.59 ตรวจเมื่อ 24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11(2.6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13(3.6%) 14(1.4%) 15(7.2%) 16(0.8%)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15.6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 55 %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150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........... งวด .......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13" descr="DateCamera0324104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35597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ซ่อมทำพร้อมติดตั้งเครื่องแปลงความถี่ไฟฟ้า และตู้จ่ายไฟบก ของสถานี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เรือสมุย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1920" y="620688"/>
            <a:ext cx="529208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เลขที่ ๖๙/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๒๕๕๘ ลง ๒๙ พ.ค. ๒๕๕๘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ผู้รับจ้าง กิจการร่วมค้า ยูบีที เอนจิ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-ยู-เซอร์วิส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เซส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(ระยอง)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วงเงิน ๑๑,๘๗๗,๐๐๐.- บาท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กำหนดเริ่มงาน  ๓๐ พ.ค.๕๘ กำหนดแล้วเสร็จ  ๒๕ พ.ย.๕๘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ระยะเวลาการจ้างซ่อม  ๑๘๐ วัน แบ่งงวดงานเป็น ๕ งวด  </a:t>
            </a:r>
          </a:p>
          <a:p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ค่าปรับวันละ ๒,๐๒๑ บาท</a:t>
            </a:r>
          </a:p>
          <a:p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เกรียงศักดิ์  พลหาญ (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 ประธานฯ</a:t>
            </a:r>
            <a:endParaRPr lang="th-TH" sz="2400" b="1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933056"/>
            <a:ext cx="493204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ส่งงานงวดสุดท้ายเมื่อ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59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301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วัน คิดเป็น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167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เกินระยะสัญญา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121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วัน   คิดเป็น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67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ควรส่งมอบงานได้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5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งวด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คิดเป็น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100  %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ส่งงานได้จริง       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5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งวด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คิดเป็น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100  %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00506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ส่งงานงวดสุดท้ายเมื่อ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59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ตรวจ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เม.ย.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59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งวด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2 3 4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ปัญหา  การบริหารงานของผู้รับจ้าง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482935" y="1371600"/>
            <a:ext cx="6573961" cy="16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4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3400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" name="รูปภาพ 11" descr="20160406213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3779912" cy="275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งานวางท่อระบบน้ำมันแรงดันสูงสำหรับท่าอากาศยานที่ </a:t>
            </a:r>
            <a:r>
              <a:rPr lang="th-TH" altLang="th-TH" sz="3200" b="1" dirty="0" err="1" smtClean="0">
                <a:latin typeface="TH SarabunPSK" pitchFamily="34" charset="-34"/>
                <a:cs typeface="TH SarabunPSK" pitchFamily="34" charset="-34"/>
              </a:rPr>
              <a:t>กบร.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กร.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6" y="548680"/>
            <a:ext cx="47880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สัญญาเลขที่ 98/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2558 ลง  28 ก.ค. 2558</a:t>
            </a:r>
          </a:p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ผู้รับจ้าง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บริษัทซัคเซส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เอ็นจิ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แอนด์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คอน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สตรัคชั่น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จำกัด มหาชน</a:t>
            </a:r>
          </a:p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ค่าก่อสร้าง 18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961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000 บาท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เริ่มสัญญา 29 กรกฎาคม 2558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สิ้นสุดสัญญา 24 มกราคม 2559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ระยะเวลาดำเนินการ 180 วัน จำนวนงวดงาน 9 งวด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ค่าปรับวันละ 15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133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 บาท</a:t>
            </a:r>
          </a:p>
          <a:p>
            <a:pPr>
              <a:defRPr/>
            </a:pP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สุรินทร์     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เกษงาม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          ประธาน 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73016"/>
            <a:ext cx="4499992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ปัจจุบัน  5 เม.ย.59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252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 วัน   คิดเป็น   140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เกินเวลามาแล้ว  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วัน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คิดเป็น     40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  </a:t>
            </a:r>
            <a:endParaRPr lang="th-TH" alt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9 งวด คิดเป็น  100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ปัจจุบันผู้รับจ้างส่งงานได้  7  งวด  คิดเป็น 70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เป็นเงิน 13,241,200 บาท</a:t>
            </a:r>
            <a:endParaRPr lang="en-US" alt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alt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077072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สถานะ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คาดว่าจะส่ง  5 เม.ย.59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คาดว่า 8 9 จะแล้วเสร็จ ใน 19 เม.ย. 59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มีปัญหาความขัดแย้งของแบบ และประมาณการ</a:t>
            </a:r>
          </a:p>
        </p:txBody>
      </p:sp>
      <p:pic>
        <p:nvPicPr>
          <p:cNvPr id="14" name="ตัวยึดเนื้อหา 3" descr="20160301_11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8680"/>
            <a:ext cx="4342637" cy="2880320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" y="1276604"/>
            <a:ext cx="3831735" cy="215535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/>
              <a:t>งานก่อสร้างอาคารกองบัญชาการกองเรือยามฝั่ง กองเรือ</a:t>
            </a:r>
            <a:r>
              <a:rPr lang="th-TH" sz="2400" b="1" dirty="0"/>
              <a:t>ยุทธการ พร้อมระบบสาธารณูปโภค </a:t>
            </a:r>
            <a:endParaRPr lang="th-TH" sz="2400" b="1" dirty="0" smtClean="0"/>
          </a:p>
          <a:p>
            <a:pPr algn="ctr"/>
            <a:r>
              <a:rPr lang="th-TH" sz="2400" b="1" dirty="0" smtClean="0"/>
              <a:t>และสิ่งอำนวยความสะดวกต่างๆ ที่บริเวณท่าเรือแหลมเทียน ฐานทัพเรือสัตหีบ (ส่วนที่เหลือ)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39952" y="1276604"/>
            <a:ext cx="4896544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๗๓/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.๒๕๕๘  ลงวันที่ ๑๐ มิ.ย.๕๘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ก่อแก้ว ชลบุรี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๑๑ มิ.ย.๕๘ กำหนดแล้วเสร็จ ๔ มิ.ย.๕๙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 ๕๖  งวด  ค่าก่อสร้าง ๘๗,๔๒๖,๐๐๐.-บาท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ระยะเวลาก่อสร้าง ๓๖๐ วัน ค่าปรับวันละ ๖๑,๑๙๙.- 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.ก้องศักดิ์ ปรีดีคณิต ประธานกรรมการตรวจการจ้าง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๗ เมื่อ ๑๔ มี.ค.๕๙ ตรวจเมื่อ ๒๑ มี.ค.๕๙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๑๖(๑.๕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๑๗(๓.๑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๓๐(๐.๖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๓๓(๒.๕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งวดที่๓๕(๑.๒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๓๙(๓.๒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งวดที่ ๔๗(๐.๖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รวม ๑๒.๗๐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ล่าช้าประมาณ   ๑๐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คาดว่าจะส่งงานอีก ๔ งวด คิดเป็น ๗.๘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สิ้นเดือน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เม.ย.๕๙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ปัญหาอุปสรรค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ไม่มี / แก้สัญญารางน้ำ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4200" y="3573113"/>
            <a:ext cx="383173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 ปัจจุบัน ๕ เม.ย.๕๙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๓๐๐ วัน คิดเป็น ๘๓.๓๓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คงเหลือระยะเวลา ๖๐ วัน คิดเป็น ๑๖.๖๗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๔๓ งวด คิดเป็น ๖๙.๓๐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  ๓๘  งวด คิดเป็น  ๕๙.๖๐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๕๒,๑๐๕,๘๙๖.๐๐.-บาท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 descr="ภาพถ่า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248471" cy="2304256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27383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งานก่อสร้างอาคารทดสอบ แผนกจรวดและเป้าลวง ของ กรมสรรพาวุธทหารเรือ จำนวน๑ หลัง  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พื้นที่สัตหีบ จ.ชลบุรี 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08720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๖๘/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 ลงวันที่ ๒๙ พ.ค.๕๘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ห้างหุ้นส่วนจำกัด พัฒนาบรรณกิจ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 พ.ค.๕๘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๒๓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๒๘,๒๒๙,๘๑๐.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๓๓๐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๒๒,๕๘๔.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จิรศักดิ์ ชูสกุลชาติ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84984"/>
            <a:ext cx="457200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314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95.1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 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16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4.9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18 งวด คิดเป็น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66.66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17,361,333.15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80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25760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380125"/>
            <a:ext cx="471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4เมื่อ 22มี.ค.59 ตรวจเมื่อ 25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13(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4.1%) 14(6.1%) 15(4.1%) 16(3.1%) 17(5.4%)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22.8%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จะแล้วเสร็จทันตามสัญญา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..... งวด ..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33.34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85293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ถ่ายเมื่อ 6 เม.ย.59</a:t>
            </a:r>
            <a:endParaRPr lang="th-TH" sz="1800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๗๐/งป.๒๕๕๘ ลงวันที่ ๓ มิ.ย.๕๘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หจก. ส.ธนิก เทรดดิ้ง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 มิ.ย.๕๘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 ธ.ค.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๑,๖๙๐,๖๕๔.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๑,๖๙๑.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น.ท. อภัย ศิริ มังคลา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6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146.67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98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46.67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15 งวด คิดเป็น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10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59.00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    </a:t>
            </a:r>
            <a:r>
              <a:rPr lang="th-TH" sz="2000" dirty="0" smtClean="0"/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997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,485.86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85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429000"/>
            <a:ext cx="44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3 เมื่อ 29 ก.พ.59 ตรวจเมื่อ 4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3%)  14(15%)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18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 47 %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114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จะส่งงานทั้งหมด...... งวด ..41...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ü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13" descr="DSC06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714356"/>
            <a:ext cx="3905245" cy="2928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5875" y="3286124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00B0F0"/>
                </a:solidFill>
              </a:rPr>
              <a:t>ถ่ายเมื่อ 6 เม.ย.59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72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                จ้างก่อสร้างห้องน้ำ-ส้วม บริเวณอุทยานประวัติศาสตร์ทหารเรือ ที่ ปจปร.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งานก่อสร้างอาคารพักนายทหารสัญญาบัตร ขนาด ๘๐ ครอบครัว จำนวน ๑ หลัง            พร้อมสิ่งอำนวยความสะดวก ในพื้นที่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กบพ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.ของ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สพ.ทร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.และ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อล.ทร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08423" y="980729"/>
            <a:ext cx="483557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๘๙/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.๒๕๕๘  ลงวันที่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ก.ค.๕๘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ร้อยเดือน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 ก.ค. 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๑๐๔,๓๑๕,๐๐๐.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๗๓,๐๒๑.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พล.ร.ต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พันธ์ เปลี่ยนบางยาง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429000"/>
            <a:ext cx="457200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6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272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   คิดเป็น  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74.52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เหลือเวลาอีก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25.48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 23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70.1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35.5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 37,031,825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75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4206" y="3501008"/>
            <a:ext cx="4739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เมื่อ 25ม.ค.59 ตรวจเมื่อ 28 ม.ค..59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9(3.9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10(3.9%) 13(1.5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14(0.8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10.1%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b="1" u="sng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ปกติ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ผู้รับ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จ้างขอส่งงาน 5 งวด  10.2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งวดที่ 11(3.9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, 12(1.5%) 15(2.9%) 16(1.2%) 17(0.7%)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รวม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10.2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เป็นเงิน  </a:t>
            </a:r>
            <a:r>
              <a:rPr lang="th-TH" sz="2000" b="1" u="dotted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10,640,130.-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เมื่อวันที่ 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๓๑ มี.ค.๕๙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คณะกรรมการนัดตรวจรับ วันที่ 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๘ เม.ย.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๕๙</a:t>
            </a:r>
            <a:endParaRPr lang="th-TH" sz="1200" b="1" dirty="0" smtClean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ไม่มี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" y="1021645"/>
            <a:ext cx="4348139" cy="2443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9313" y="2970783"/>
            <a:ext cx="189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CCCC00"/>
                </a:solidFill>
              </a:rPr>
              <a:t>ถ่ายเมื่อ 6 เม.ย.59</a:t>
            </a:r>
            <a:endParaRPr lang="th-TH" sz="2400" b="1" dirty="0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งานก่อสร้างบ้านพักผู้บัญชาการกองเรือดำ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น้ำ รองผู้บัญชาการกองเรือดำน้ำ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เสนาธิ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การกองเรือดำน้ำ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และอาคารพักสัญญาบัตร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(S.O.Q.)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๑๖ ครอบครัว ของกองเรือดำน้ำ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๙๓/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.๒๕๕๘ ลงวันที่ ๑๔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ธรรมได้ธรรม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 ก.ค.๕๘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๒๔,๖๒๐.๐๐๐.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๑๙,๖๙๖.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เอกธนา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รัตน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สุวรรณ 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๖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๒๖๗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๙๘.๘๙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๑.๑๑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๖๑.๔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๙๓.๗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๒๓,๐๖๘,๙๔๐.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-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429000"/>
            <a:ext cx="4644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 เมื่อ ๒๔ มี.ค.59 ตรวจเมื่อ ๓๑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(๒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๗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๑.๙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๑.๙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๑๒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๑.๙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๑๖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๖.๑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%)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๑๘(๗.๖%) ๒๐(๑.๕%) ๒๑(๗.๒%) ๒๓(๕.๕%) ๒๔(๑๖.๕%)      และ ๒๕(๘.๕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 ๑๑  งวด (๖๐.๖๐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เร็วกว่าแผน ประมา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๕.๙๓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จะแล้วเสร็จตามสัญญา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๖.๓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กลาง เม.ย. 59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4032447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213" y="3121804"/>
            <a:ext cx="215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6 เม.ย.59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งานจ้างซ่อมปรับปรุงสถานที่ทำงาน ของ กรมกิจการ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พลเรือน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ทหารเรือ ระยะที่      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๑๐๗/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 ลงวันที่ ๑ ก.ย.๕๘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ซี.ซี.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เอส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เอ็นจิ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๒ ก.ย. ๕๘ กำหนดแล้วเสร็จ ๒๘ เม.ย.๕๙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๒๖ งวด  ค่าก่อสร้าง ๙,๑๖๐,๕๐๐.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๒๔๐  วัน ค่าปรับวันละ ๘,๒๔๕.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หญิง อร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อุสาห์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เชียง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กูล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5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216  วัน   คิดเป็น   85.00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คงเหลือเวลา 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15.00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23 งวด คิดเป็น  85.00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0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-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65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     (ผู้รับจ้างยังไม่ส่งงวดงาน)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 35 %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50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........... งวด .......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อุปสรรคหน้างาน 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รูปภาพ 14" descr="1458803842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457200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2938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งานซ่อมโครงสร้างอาคารที่พักอาศัยส่วนกลาง กองทัพเรือ พื้นที่ อ.พระสมุทรเจดีย์ จ. สมุทรปราการ</a:t>
            </a:r>
            <a:b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5"/>
          <p:cNvSpPr txBox="1">
            <a:spLocks/>
          </p:cNvSpPr>
          <p:nvPr/>
        </p:nvSpPr>
        <p:spPr bwMode="auto">
          <a:xfrm>
            <a:off x="4355976" y="692696"/>
            <a:ext cx="450056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l">
              <a:defRPr/>
            </a:pPr>
            <a:r>
              <a:rPr lang="th-TH" sz="20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 ชย.ทร. เลขที่  ๑๐๙/งป.๒๕๕๘</a:t>
            </a:r>
          </a:p>
          <a:p>
            <a:pPr algn="l" eaLnBrk="0" hangingPunct="0">
              <a:defRPr/>
            </a:pPr>
            <a:r>
              <a:rPr lang="th-TH" sz="2000" b="1" i="0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ผู้รับ</a:t>
            </a:r>
            <a:r>
              <a:rPr lang="th-TH" sz="2000" b="1" i="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จ้าง บริษัท เอส ซี บี เอ็นจิเนียริ่ง จำกัด</a:t>
            </a:r>
            <a:endParaRPr lang="en-US" sz="2000" b="1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เริ่มสัญญา ๑๙ ก.ย. ๕๘    สิ้นสุดสัญญา ๑๔ มิ.ย. ๕๙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แบ่งงวดงานเป็น  ๑๐  งวด วงเงินค่าก่อสร้าง ๑๐,๒๕๐,๐๐๐.-  บาท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ระยะเวลารวม ๒๗๐ วัน ค่าปรับวันละ ๙,๒๒๕ .-   บาท </a:t>
            </a:r>
            <a:endParaRPr lang="th-TH" sz="2000" b="1" i="0" kern="0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ค้ำประกัน ๒ ปี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น.อ.ทูลถวาย  ศรีทุมมา  ประธานกรรมการตรวจการจ้าง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ปัจจุบัน ดำเนินการได้ ๙๕ % ของเนื้องาน 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ส่งงานส่งงานครั้งล่าสุด ครั้งที่ ๓ เมื่อ๑๙ มี.ค.๕๙ ตรวจเมื่อ ๒๒ มี.ค.๕๙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งวดที่ ๘(๑๕%)  ๙(๕%) </a:t>
            </a:r>
            <a:r>
              <a:rPr lang="th-TH" sz="2000" b="1" i="0" u="sng" dirty="0">
                <a:latin typeface="TH SarabunPSK" pitchFamily="34" charset="-34"/>
                <a:cs typeface="TH SarabunPSK" pitchFamily="34" charset="-34"/>
              </a:rPr>
              <a:t>รวม ๒๐% </a:t>
            </a:r>
          </a:p>
          <a:p>
            <a:pPr algn="l" eaLnBrk="0" hangingPunct="0">
              <a:defRPr/>
            </a:pPr>
            <a:r>
              <a:rPr lang="th-TH" sz="2000" b="1" i="0" u="sng" dirty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เร็ว กว่าแผนประมาณ ๒๐ %   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คาดว่าจะแล้วเสร็จเร็วกว่าสัญญาประมาณ  ๕๐ วัน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คาดว่าจะส่งงานอีก  </a:t>
            </a:r>
            <a:r>
              <a:rPr lang="th-TH" sz="2000" b="1" i="0" u="sng" dirty="0">
                <a:latin typeface="TH SarabunPSK" pitchFamily="34" charset="-34"/>
                <a:cs typeface="TH SarabunPSK" pitchFamily="34" charset="-34"/>
              </a:rPr>
              <a:t>๓      </a:t>
            </a: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งวด  </a:t>
            </a:r>
            <a:r>
              <a:rPr lang="th-TH" sz="2000" b="1" i="0" u="sng" dirty="0">
                <a:latin typeface="TH SarabunPSK" pitchFamily="34" charset="-34"/>
                <a:cs typeface="TH SarabunPSK" pitchFamily="34" charset="-34"/>
              </a:rPr>
              <a:t>๓๐   %  </a:t>
            </a: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ประมาณ วันที่ ๑๙ เม.ย.๕๙    </a:t>
            </a:r>
          </a:p>
          <a:p>
            <a:pPr algn="l" eaLnBrk="0" hangingPunct="0">
              <a:defRPr/>
            </a:pPr>
            <a:r>
              <a:rPr lang="th-TH" sz="2000" b="1" i="0" u="sng" dirty="0">
                <a:latin typeface="TH SarabunPSK" pitchFamily="34" charset="-34"/>
                <a:cs typeface="TH SarabunPSK" pitchFamily="34" charset="-34"/>
              </a:rPr>
              <a:t>ปัญหาอุปสรรค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ไม่มี                                                                                                    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eaLnBrk="0" hangingPunct="0">
              <a:defRPr/>
            </a:pPr>
            <a:endParaRPr lang="th-TH" sz="2000" b="1" i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ชื่อเรื่อง 5"/>
          <p:cNvSpPr txBox="1">
            <a:spLocks/>
          </p:cNvSpPr>
          <p:nvPr/>
        </p:nvSpPr>
        <p:spPr bwMode="auto">
          <a:xfrm>
            <a:off x="0" y="3861048"/>
            <a:ext cx="42148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l">
              <a:buFont typeface="Arial" pitchFamily="34" charset="0"/>
              <a:buChar char="•"/>
              <a:defRPr/>
            </a:pPr>
            <a:r>
              <a:rPr lang="th-TH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ความก้าวหน้า </a:t>
            </a:r>
            <a:r>
              <a:rPr lang="th-TH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 </a:t>
            </a:r>
            <a:r>
              <a:rPr lang="th-TH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๗ เม.ย.๕๙  </a:t>
            </a: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 ระยะเวลาผ่านมาแล้ว </a:t>
            </a:r>
            <a:r>
              <a:rPr lang="th-TH" sz="2000" b="1" i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๒๐๒</a:t>
            </a: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 วัน คิดเป็น   </a:t>
            </a:r>
            <a:r>
              <a:rPr lang="th-TH" sz="2000" b="1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๗๔.๘๑ </a:t>
            </a:r>
            <a:r>
              <a:rPr lang="en-US" sz="2000" b="1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i="0" dirty="0" smtClean="0">
                <a:solidFill>
                  <a:schemeClr val="bg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en-US" sz="2000" b="1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คงเหลือเวลาตามสัญญาอีก </a:t>
            </a:r>
            <a:r>
              <a:rPr lang="th-TH" sz="2000" b="1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๖๘ </a:t>
            </a: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วัน คิดเป็น   </a:t>
            </a:r>
            <a:r>
              <a:rPr lang="th-TH" sz="2000" b="1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๒๕.๑๙ </a:t>
            </a:r>
            <a:r>
              <a:rPr lang="en-US" sz="2000" b="1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i="0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2000" b="1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๗๐ %</a:t>
            </a:r>
            <a:endParaRPr lang="en-US" sz="2000" b="1" i="0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en-US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ส่งงานได้จริง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๗๐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เป็นจำนวนเงิน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๗,๑๗๕,๐๐๐.</a:t>
            </a: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- บาท</a:t>
            </a: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2000" b="1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ความก้าวหน้าภาพรวมประมาณ </a:t>
            </a:r>
            <a:r>
              <a:rPr lang="th-TH" sz="2000" b="1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๙๕ % </a:t>
            </a:r>
          </a:p>
          <a:p>
            <a:pPr algn="l" eaLnBrk="0" hangingPunct="0">
              <a:defRPr/>
            </a:pPr>
            <a:endParaRPr lang="th-TH" sz="2000" b="1" i="0" dirty="0"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b="1" i="0" dirty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                           </a:t>
            </a:r>
          </a:p>
          <a:p>
            <a:pPr algn="l" eaLnBrk="0" hangingPunct="0">
              <a:defRPr/>
            </a:pPr>
            <a:r>
              <a:rPr lang="th-TH" sz="2000" b="1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eaLnBrk="0" hangingPunct="0">
              <a:defRPr/>
            </a:pPr>
            <a:endParaRPr lang="th-TH" sz="2000" b="1" i="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1" name="รูปภาพ 9" descr="SAM_08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56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งานจ้างก่อสร้างสะพานท่าเทียบเรือ ฐานส่งกำลังบำรุงทหารเรือตราด </a:t>
            </a:r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ทรภ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23928" y="483326"/>
            <a:ext cx="5220072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เลขที่ ๑๑๘/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ผู้รับจ้าง บริษัท โปทีม บิล</a:t>
            </a:r>
            <a:r>
              <a:rPr lang="th-TH" sz="2000" b="1" kern="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เดอร์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 ๑๐๓,๐๐๖,๙๔๗.๐๐บาท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กำหนดเริ่มงาน    ๑    </a:t>
            </a:r>
            <a:r>
              <a:rPr lang="th-TH" sz="2000" b="1" kern="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ต.ค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๕๘  กำหนดแล้วเสร็จ      ๒๖  มิ.ย.๕๙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ระยะเวลา   ๒๗๐  วัน งวดงาน  ๓๕  งวด ค่าปรับวันละ  ๗๒</a:t>
            </a:r>
            <a:r>
              <a:rPr lang="en-US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๑๐๕.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2000" b="1" dirty="0" err="1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จิรศักดิ์ ชูสกุลชาติ                       ประธานกรรมการฯ</a:t>
            </a:r>
          </a:p>
          <a:p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4 เมื่อ 1 เม.ย.59 ตรวจเมื่อ 5 เม.ย.59 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งวดที่ 20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(1.7%) 23(3%)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สถานะสัญญา</a:t>
            </a:r>
            <a:endParaRPr lang="en-US" sz="2000" b="1" u="sng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ล่าช้า ประมาณ         7.4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คาดว่าจะแล้วเสร็จล่าช้ากว่าสัญญาประมาณ   90  วัน</a:t>
            </a:r>
          </a:p>
          <a:p>
            <a:pPr lvl="0">
              <a:buNone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คาดว่าจะส่งงานครั้งต่อไปงวดที่ ๑๓ ภายในเดือนพฤษภาคมนี้ 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เป็นเงิน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832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691.04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บาท </a:t>
            </a:r>
          </a:p>
          <a:p>
            <a:pPr lvl="0">
              <a:buNone/>
              <a:defRPr/>
            </a:pPr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ปัญหา  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มีการแก้ไขสัญญา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3346054"/>
            <a:ext cx="383173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ปัจจุบันวันที่  ๕ เม.ย. ๕๙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ระยะเวลาผ่านมาแล้ว   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188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วัน   คิดเป็น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69.63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คงเหลือ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82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วัน   คิดเป็น 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30.37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ระยะเวลาตามสัญญาควรส่งงานได้  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14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งวด   คิดเป็น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29.36 %</a:t>
            </a:r>
            <a:endParaRPr lang="en-US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เดือนเมษายน ส่งงานได้ ๔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๗๐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รวมส่งงานได้ ๑๗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๒๐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๔.๗๐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๒๑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๙๐ ช้ากว่าแผน ๗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๔๖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รวมส่งงานได้ ๑๐ งวดเป็นเงิน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๒๒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๕๕๘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๕๒๑.๓๙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  <a:endParaRPr lang="th-TH" sz="20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02032"/>
            <a:ext cx="3966562" cy="281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งานก่อสร้างรั้วคอนกรีตสำเร็จรูปและรั้วตาข่ายถักอาคารที่พักส่วนกลาง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พื้นที่แหลมฟ้าฝ่า</a:t>
            </a:r>
          </a:p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อ.พระสมุทรเจดีย์ จ.สมุทรปราการ</a:t>
            </a:r>
            <a:endParaRPr lang="th-TH" b="1" dirty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79912" y="980728"/>
            <a:ext cx="5364088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 เลขที่ ๑๑๙/</a:t>
            </a:r>
            <a:r>
              <a:rPr lang="th-TH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๒๕๕๘ ลงวันที่ ๒๙ กันยายน ๒๕๕๘</a:t>
            </a:r>
          </a:p>
          <a:p>
            <a:pPr eaLnBrk="0" hangingPunct="0"/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ผู้รับจ้าง </a:t>
            </a:r>
            <a:r>
              <a:rPr lang="th-TH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ห้างหุ้นส่วนจำกัด โชคสมิทธิ์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เริ่มสัญญา    ๓๐ ก.ย. ๕๘    สิ้นสุดสัญญา  ๒๗ มี.ค. ๕๙     </a:t>
            </a:r>
          </a:p>
          <a:p>
            <a:pPr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วงเงินค่าก่อสร้าง   ๒,๒๕๐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๐๐๐.- บาท </a:t>
            </a:r>
          </a:p>
          <a:p>
            <a:pPr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ระยะเวลารวม  ๑๘๐ วันแบ่งงวดงานเป็น</a:t>
            </a:r>
            <a:r>
              <a:rPr lang="th-TH" sz="2400" b="1" dirty="0" smtClean="0">
                <a:solidFill>
                  <a:schemeClr val="folHlink"/>
                </a:solidFill>
                <a:latin typeface="TH SarabunPSK" pitchFamily="34" charset="-34"/>
                <a:cs typeface="TH SarabunPSK" pitchFamily="34" charset="-34"/>
              </a:rPr>
              <a:t>  ๔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งวด</a:t>
            </a:r>
          </a:p>
          <a:p>
            <a:pPr eaLnBrk="0" hangingPunct="0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ค่าปรับวันละ  ๒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๒๕๐.-  บาท   </a:t>
            </a:r>
          </a:p>
          <a:p>
            <a:pPr eaLnBrk="0" hangingPunct="0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พุทธ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สุนทร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วิภาต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ประธานกรรมการฯ</a:t>
            </a:r>
          </a:p>
          <a:p>
            <a:pPr eaLnBrk="0" hangingPunct="0"/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endParaRPr lang="th-TH" sz="2400" b="1" dirty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077072"/>
            <a:ext cx="493204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ส่งงานงวดสุดท้าย 23 มี.ค.59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เวลาผ่านมา 176 วัน  เสร็จก่อนสัญญา 4 วัน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</a:pPr>
            <a:r>
              <a:rPr lang="th-TH" sz="2400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9544" y="399170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สถานะ  แล้วเสร็จ ส่ง 23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มีค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59 ตรวจ 28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มีค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59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จะแล้วเสร็จตามสัญญา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10" descr="14582740023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707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จำนวน ๑ หลัง พร้อมสิ่งอำนวยความสะดวก ที่ พัน สอ.๒๒ กรม สอ.๒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สอ.รฝ.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จ.พังงา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เลขที่ ๔๑/๑/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งป.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๕๖ ลงวันที่ ๑๘ มี.ค.๕๖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ผู้รับจ้าง บริษัท เจ แซด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๑๙ มี.ค.๕๖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๑๗ ม.ค. ๕๘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๒๕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งวด  ค่าก่อสร้าง ๖๒,๗๘๖,๗๘๖.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-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แก้ไขสัญญา/ขยายสัญญา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ตามมัติ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ครม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๑๕๐ วัน แก้ไขสัญญา ๑๖๐ วัน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ระยะเวลาก่อสร้าง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๖๗๐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วัน ค่าปรับวันละ ๔๓,๙๕๑.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-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พี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รพล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ธีรกุล  (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17640"/>
            <a:ext cx="486003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ปัจจุบัน  5 เม.ย.59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ระยะเวลาผ่านมาแล้ว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1114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วัน คิดเป็น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166 </a:t>
            </a:r>
            <a:r>
              <a:rPr lang="en-US" sz="2000" b="1" noProof="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เลยเวลามาแล้ว      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444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วัน  คิดเป็น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66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๒๕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งวด คิดเป็น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๑๐๐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๑๘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งวด คิดเป็น 	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๗๕.๐๐ </a:t>
            </a:r>
            <a:r>
              <a:rPr lang="en-US" sz="2000" b="1" noProof="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๔๗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,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๐๙๐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,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๐๘๙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๕๐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๖๕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%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งานที่เหลือจำนวน ๗ งวด คิดเป็น 	๒๕.๐๐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%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เป็นเงิน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๑๕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,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๖๙๖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,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๖๙๖.๕๐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149080"/>
            <a:ext cx="3635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500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จะโดนปรับ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ผู้รับจ้างขาดสภาพคล่อง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อยู่ระหว่างเสนอขอขยาย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395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</p:txBody>
      </p:sp>
      <p:pic>
        <p:nvPicPr>
          <p:cNvPr id="12" name="รูปภาพ 11" descr="DateCamera0324105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42798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57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พร้อมสิ่งอำนวยความสะดวก ที่ ฐานทัพเรือสงขลา ทัพเรือภาคที่ ๒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.๒๕๕๗ ลงวันที่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ก.พ. ๕๗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เจ แซด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 ก.พ. ๕๗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๓๑ ม.ค.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๖๒,๘๗๖,๗๘๖.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๔๐,๐๑๔.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๒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พรชัย จ้อยจำรูญ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 เม.ย.๕๙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๑๗๐.๘๓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๒๕๕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๗๐.๘๓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๓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๙,๔๓๑,๕๑๗.๙๑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เมื่อ            ตรวจเมื่อ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 ม.ค.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๒.๕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                                       </a:t>
            </a: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สถานสัญญา                                                                 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๑๕๓.๘๓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๔๙๕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 งวด 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(ไม่เป็นไปตามแผนงาน)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ไม่มีวัสดุและเครื่องจักรในการทำงาน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ขาดบุคลากร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ตั้งแต่ ๒๔ ธ.ค.๕๘ ไม่มีช่างและแรงงาน  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Adminstrator\Desktop\รูป ๕ เม.ย.๕๙งาน บก.ฐท.สข.และ ๖๔ ครอบครัว\DSCF1891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7"/>
            <a:ext cx="4499993" cy="280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47259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ถ่ายเมื่อ ๕ เม.ย.๕๙</a:t>
            </a:r>
            <a:endParaRPr lang="th-TH" sz="24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ก่อสร้างอาคารที่พักผู้โดยสาร ท่าอากาศยานอู่ตะเภา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548680"/>
            <a:ext cx="464400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เลขที่ 131/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2557 ลง 25 ก.ย.57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และสัญญาแก้ไข เลขที่ 131/1/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2557 ลง 25 ม.ค.59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เสรี การโยธา จำกัด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วงเงิน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619,168,888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.- บาท แบ่งเป็น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(เดิม 83งวด) จ่ายเงินล่วงหน้า 15% ระยะเวลาค้ำประกัน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26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57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กำหนดแล้วเสร็จใหม่ 19เม.ย.59 (เดิม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ก.พ.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รวม 57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(เดิม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510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วัน)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ค่าปรับ วันละ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309,585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00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การแก้ไขสัญญา ครั้งที่ 1 พร้อมแก้ไขงวดงานจาก 83 งวด เป็น 109 งวด กับขยายเวลาทำการตามสัญญา จำนวน 62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พล.ร.ต.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วศิน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สรรพ์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จันว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ริ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นทร์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ประธานกรรมการฯ</a:t>
            </a:r>
            <a:endParaRPr lang="th-TH" sz="2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73016"/>
            <a:ext cx="4355976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ปัจจุบัน 5 เม.ย.59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   558     วัน    คิดเป็น      97.5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คงเหลือเวลา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วัน    คิดเป็น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2.5   %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93 งวด   คิดเป็น    85.32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ผู้รับจ้างส่งงานได้           34     งวด   คิดเป็น   44.80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จำนวนเงินที่ผู้รับจ้างเบิกได้แล้ว 365,340,612.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2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เนื้องานที่ทำได้ 85.8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ตามแผนควรทำได้ 90.69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4303455"/>
            <a:ext cx="471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ล่าช้ากว่าแผน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4.89 %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41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แบบขัดแย้ง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ความสมบูรณ์การใช้งาน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เสนอ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แก้ไขสัญญา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2" cstate="print"/>
          <a:srcRect t="29530"/>
          <a:stretch>
            <a:fillRect/>
          </a:stretch>
        </p:blipFill>
        <p:spPr>
          <a:xfrm>
            <a:off x="0" y="620688"/>
            <a:ext cx="435676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-11113" y="0"/>
            <a:ext cx="9144001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งานจ้างซ่อมปรับปรุงอาคาร   กองบัญชาการกองทัพเรือ ๒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ในพื้นที่พระราชวังเดิม</a:t>
            </a:r>
          </a:p>
        </p:txBody>
      </p:sp>
      <p:pic>
        <p:nvPicPr>
          <p:cNvPr id="2051" name="Picture 3" descr="C:\Users\Administrator\Desktop\รูปงาน วังเดิม (3)\20141008_14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4271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3501008"/>
            <a:ext cx="4679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u="sng" dirty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  ปัจจุบัน   	๖ เม.ย.๕๙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ระยะเวลาผ่านมาแล้ว	    ๑๙๐  วัน	   คิดเป็น   ๗๙.๑๖ </a:t>
            </a:r>
            <a:r>
              <a:rPr lang="en-US" sz="19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เหลือเวลาอีก	      ๕๐  วัน	   คิดเป็น   ๒๐.๘๔ </a:t>
            </a:r>
            <a:r>
              <a:rPr lang="en-US" sz="19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ตามสัญญาควรส่งงานได้   ๑๒  งวด    คิดเป็น   ๘๕.๗๑ </a:t>
            </a:r>
            <a:r>
              <a:rPr lang="en-US" sz="1900" b="1" dirty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ส่งงานได้จริง	        ๖  งวด   คิดเป็น  ๔๒.๘๕ </a:t>
            </a:r>
            <a:r>
              <a:rPr lang="en-US" sz="1900" b="1" dirty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เป็นจำนวนเงิน   ๕,๔๕๒,๐๒๔.๕๐  บาท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๖๕ </a:t>
            </a:r>
            <a:r>
              <a:rPr lang="en-US" sz="19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900" b="1" dirty="0">
                <a:latin typeface="TH SarabunPSK" pitchFamily="34" charset="-34"/>
                <a:cs typeface="TH SarabunPSK" pitchFamily="34" charset="-34"/>
              </a:rPr>
              <a:t>	  	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48188" y="1196975"/>
            <a:ext cx="4679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 เลขที่  ๑๕๒/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.๕๗  ลง ๓๐ ก.ย.๕๗</a:t>
            </a: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              ๑๕๒/๑/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.๕๗ ลง ๓๐ ก.ย.๕๘</a:t>
            </a: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 บริษัท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แอ็ดวานซ์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ไดร์ฟ   จำกัด</a:t>
            </a: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เริ่มสัญญา  ๓๐ ก.ย.๕๘   สิ้นสุดสัญญา   ๒๖ พ.ค.๕๙</a:t>
            </a:r>
          </a:p>
          <a:p>
            <a:pPr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 ๑๔ งวดงาน วงเงิน  ๑๓,๕๖๒,๒๕๐ บาท</a:t>
            </a:r>
          </a:p>
          <a:p>
            <a:pPr marL="0" indent="0" eaLnBrk="1" hangingPunct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ระยะเวลาก่อสร้าง ๒๔๐ วัน  ค่าปรับวันละ ๑๒,๒๐๗ บาท</a:t>
            </a:r>
            <a:endParaRPr lang="en-GB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 ๒ ปี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th-TH" sz="19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.หญิง ประภาศรี  ตั้งจิตรเจริญ ประธานกรรมการตรวจการจ้าง 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4518025" y="4005263"/>
            <a:ext cx="47101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ส่งงานครั้งล่าสุด ครั้งที่ ๒ เมื่อ ๒ มี.ค.๕๙  ตรวจเมื่อ ๘ มี.ค.๕๙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งวดที่ ๕ (๑๖.๗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%), 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๖ 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), ๙ (๒.๖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 และงวดที่ ๑๒ (๓.๕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%)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รวม  </a:t>
            </a:r>
            <a:r>
              <a:rPr lang="th-TH" sz="20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๒๕.๘๐</a:t>
            </a:r>
            <a:r>
              <a:rPr lang="en-US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4545013" y="5305425"/>
            <a:ext cx="459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 u="sng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สถานะสัญญา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คาดว่าแล้วเสร็จทันตามสัญญา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4518025" y="6075363"/>
            <a:ext cx="4710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 u="sng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ไม่มี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  </a:t>
            </a:r>
            <a:r>
              <a:rPr lang="en-US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เงินส่งงานครั้งที่ ๑ และ ๒  ได้รับเรียบร้อยแล้ว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58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n w="11430"/>
                <a:latin typeface="TH SarabunPSK" pitchFamily="34" charset="-34"/>
                <a:cs typeface="TH SarabunPSK" pitchFamily="34" charset="-34"/>
              </a:rPr>
              <a:t>งานก่อสร้างลานจอดเครื่องบิน สนามบินอู่ตะเภา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692696"/>
            <a:ext cx="4644008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th-T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 เลขที่ 4/2558 ลง 2 ธันวาคม 2557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วงเงินค่าก่อสร้าง  102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900,000.-  บาท ระยะเวลาก่อสร้าง  400  วัน  แบ่งงวดงานเป็น  27  งวด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เริ่มสัญญา 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3  ธันวาคม  2557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สิ้นสุดสัญญา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6  มกราคม  2559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ค่าปรับวันละ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7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2,030  บาท</a:t>
            </a:r>
          </a:p>
          <a:p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พล.ร.ต.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วศิน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สรรพ์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จันทว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ริ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นทร์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ประธานกรรมการฯ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789040"/>
            <a:ext cx="4427984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ปัจจุบัน 5 เม.ย.59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  490  วัน        คิดเป็น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เกินเวลามา         90    วัน        คิดเป็น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22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7 งวด  คิดเป็น    100.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ผู้รับจ้างส่งงานแล้วได้     24  งวด  คิดเป็น     85.5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cap="all" spc="50" dirty="0" smtClean="0">
                <a:latin typeface="TH SarabunPSK" pitchFamily="34" charset="-34"/>
                <a:cs typeface="TH SarabunPSK" pitchFamily="34" charset="-34"/>
              </a:rPr>
              <a:t>จำนวนเงินที่ผู้รับจ้างเบิกได้แล้ว</a:t>
            </a:r>
            <a:r>
              <a:rPr lang="en-US" sz="2000" b="1" cap="all" spc="50" dirty="0" smtClean="0">
                <a:latin typeface="TH SarabunPSK" pitchFamily="34" charset="-34"/>
                <a:cs typeface="TH SarabunPSK" pitchFamily="34" charset="-34"/>
              </a:rPr>
              <a:t> 87,979,500 </a:t>
            </a:r>
            <a:r>
              <a:rPr lang="th-TH" sz="2000" b="1" cap="all" spc="5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cap="all" spc="50" dirty="0" smtClean="0">
                <a:latin typeface="TH SarabunPSK" pitchFamily="34" charset="-34"/>
                <a:cs typeface="TH SarabunPSK" pitchFamily="34" charset="-34"/>
              </a:rPr>
              <a:t>บาท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861048"/>
            <a:ext cx="478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กรรมการนัดตรวจ งวด11 19 ใน 18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เมย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กรรมการนัดตรวจ งวด27(สุดท้าย) ใน 26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เมย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59</a:t>
            </a:r>
          </a:p>
          <a:p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อยู่ระหว่างเสนอขอขยายเวลา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39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</p:txBody>
      </p:sp>
      <p:pic>
        <p:nvPicPr>
          <p:cNvPr id="12" name="ตัวยึดเนื้อหา 3" descr="20160301_095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692696"/>
            <a:ext cx="4283968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3131</Words>
  <Application>Microsoft Office PowerPoint</Application>
  <PresentationFormat>นำเสนอทางหน้าจอ (4:3)</PresentationFormat>
  <Paragraphs>437</Paragraphs>
  <Slides>21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ภาพนิ่ง 1</vt:lpstr>
      <vt:lpstr>            </vt:lpstr>
      <vt:lpstr>            </vt:lpstr>
      <vt:lpstr>            </vt:lpstr>
      <vt:lpstr>            </vt:lpstr>
      <vt:lpstr>            </vt:lpstr>
      <vt:lpstr>ภาพนิ่ง 7</vt:lpstr>
      <vt:lpstr>            </vt:lpstr>
      <vt:lpstr>            </vt:lpstr>
      <vt:lpstr>            </vt:lpstr>
      <vt:lpstr>            </vt:lpstr>
      <vt:lpstr>            </vt:lpstr>
      <vt:lpstr>ภาพนิ่ง 13</vt:lpstr>
      <vt:lpstr>            </vt:lpstr>
      <vt:lpstr>            </vt:lpstr>
      <vt:lpstr>            </vt:lpstr>
      <vt:lpstr>            </vt:lpstr>
      <vt:lpstr>            </vt:lpstr>
      <vt:lpstr>งานซ่อมโครงสร้างอาคารที่พักอาศัยส่วนกลาง กองทัพเรือ พื้นที่ อ.พระสมุทรเจดีย์ จ. สมุทรปราการ </vt:lpstr>
      <vt:lpstr>ภาพนิ่ง 20</vt:lpstr>
      <vt:lpstr>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WINDOWS7</dc:creator>
  <cp:lastModifiedBy>WINDOWS7</cp:lastModifiedBy>
  <cp:revision>413</cp:revision>
  <dcterms:created xsi:type="dcterms:W3CDTF">2016-01-01T13:56:04Z</dcterms:created>
  <dcterms:modified xsi:type="dcterms:W3CDTF">2016-04-14T16:42:25Z</dcterms:modified>
</cp:coreProperties>
</file>