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7" r:id="rId2"/>
    <p:sldId id="1051" r:id="rId3"/>
    <p:sldId id="1102" r:id="rId4"/>
    <p:sldId id="1045" r:id="rId5"/>
    <p:sldId id="1046" r:id="rId6"/>
    <p:sldId id="1094" r:id="rId7"/>
    <p:sldId id="1084" r:id="rId8"/>
    <p:sldId id="1083" r:id="rId9"/>
    <p:sldId id="1091" r:id="rId10"/>
    <p:sldId id="1049" r:id="rId11"/>
    <p:sldId id="1050" r:id="rId12"/>
    <p:sldId id="1047" r:id="rId13"/>
    <p:sldId id="1048" r:id="rId14"/>
    <p:sldId id="1037" r:id="rId15"/>
    <p:sldId id="1082" r:id="rId16"/>
    <p:sldId id="1088" r:id="rId17"/>
    <p:sldId id="1089" r:id="rId18"/>
    <p:sldId id="1090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4" autoAdjust="0"/>
    <p:restoredTop sz="94660"/>
  </p:normalViewPr>
  <p:slideViewPr>
    <p:cSldViewPr>
      <p:cViewPr>
        <p:scale>
          <a:sx n="60" d="100"/>
          <a:sy n="60" d="100"/>
        </p:scale>
        <p:origin x="-629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96678-3B79-42EB-923F-1861FB74EAFC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5F10B-811E-45E3-82BD-D65D89181F7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9CE3-A120-4157-A9C2-AA2A5A7D9C4C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0753F-68B2-4B2C-9361-D3B02087CE0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บันทึก</a:t>
            </a:r>
          </a:p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87EF3-FC12-436E-AE5D-DB7451DF662B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3774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68263"/>
            <a:ext cx="8524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0" y="1556792"/>
          <a:ext cx="9144000" cy="2935605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741045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งป.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จำนวนสัญญา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คงเหลือ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เข้าเกณฑ์ล่าช้า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147 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146 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สรุปภาพรวมการบริหารสัญญา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 descr="LOGO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24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59-49_Page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59-50_Page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งานก่อสร้างอาคารพักสัญญาบัตร ขนาด 80 ครอบครัว จำนวน ๑ หลัง (งานก่อสร้างตามแผนงานการย้ายที่ตั้ง อร.ไปพื้นที่ สัตหีบ)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๕๑/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.๒๕๕๙ ลงวันที่ ๑๑ ม.ค.๕๙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ก่อแก้วชลบุรี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๑๒ ม.ค.๕๙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ม.ค. ๖๐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</a:t>
            </a:r>
            <a:r>
              <a:rPr lang="th-TH" sz="2000" b="1" smtClean="0">
                <a:latin typeface="TH SarabunPSK" pitchFamily="34" charset="-34"/>
                <a:cs typeface="TH SarabunPSK" pitchFamily="34" charset="-34"/>
              </a:rPr>
              <a:t>ก่อสร้าง </a:t>
            </a:r>
            <a:r>
              <a:rPr lang="th-TH" sz="2000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๙๙,๕๐๐,๐๐๐..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๖๙,๖๕๐.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.สมหมาย แสวงกิจ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5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23.88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ระยะเวลาคงเหลือ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274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76.12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3 งวด คิดเป็น  8.1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5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13.4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13,333,000.-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17.4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429000"/>
            <a:ext cx="4427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1 เมื่อ 21มี.ค.59 ตรวจเมื่อ 25 มี.ค.59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1(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3%) 2(2.8%) 3(2.3%) 4(2.1%) 5(3.2%)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13.4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เร็วกว่าแผน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              	            5.3 %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จะแล้วเสร็จตามสัญญา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...3.... งวด ..6.9..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ต้นเดือน พ.ค.59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285293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</a:rPr>
              <a:t>ถ่ายเมื่อ 5 เม.ย.59</a:t>
            </a:r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14" name="รูปภาพ 13" descr="C:\Users\Admin User\AppData\Local\Microsoft\Windows\INetCache\Content.Word\20160405_1052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32048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สี่เหลี่ยมผืนผ้า 1"/>
          <p:cNvSpPr/>
          <p:nvPr/>
        </p:nvSpPr>
        <p:spPr>
          <a:xfrm>
            <a:off x="2646040" y="3212976"/>
            <a:ext cx="1760240" cy="404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rgbClr val="FFFF00"/>
                </a:solidFill>
              </a:rPr>
              <a:t>ถ่ายเมื่อ 5 เม.ย.59</a:t>
            </a:r>
            <a:endParaRPr lang="th-TH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i="0">
                <a:latin typeface="TH SarabunPSK" pitchFamily="34" charset="-34"/>
                <a:cs typeface="TH SarabunPSK" pitchFamily="34" charset="-34"/>
              </a:rPr>
              <a:t>งานจ้างติดตั้งระบบผลิตไฟฟ้าด้วยเซลล์แสงอาทิตย์ (</a:t>
            </a:r>
            <a:r>
              <a:rPr lang="en-US" sz="2000" i="0">
                <a:latin typeface="TH SarabunPSK" pitchFamily="34" charset="-34"/>
                <a:cs typeface="TH SarabunPSK" pitchFamily="34" charset="-34"/>
              </a:rPr>
              <a:t>Solar Cell) </a:t>
            </a:r>
            <a:r>
              <a:rPr lang="th-TH" sz="2000" i="0">
                <a:latin typeface="TH SarabunPSK" pitchFamily="34" charset="-34"/>
                <a:cs typeface="TH SarabunPSK" pitchFamily="34" charset="-34"/>
              </a:rPr>
              <a:t>ในหน่วยต่างๆของกองทัพเรือ พื้นที่ อจปร.อร. ขนาดประมาณ ๕๐๐ </a:t>
            </a:r>
            <a:r>
              <a:rPr lang="en-US" sz="2000" i="0">
                <a:latin typeface="TH SarabunPSK" pitchFamily="34" charset="-34"/>
                <a:cs typeface="TH SarabunPSK" pitchFamily="34" charset="-34"/>
              </a:rPr>
              <a:t>KWP.</a:t>
            </a:r>
            <a:endParaRPr lang="th-TH" sz="2000" i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95936" y="764704"/>
            <a:ext cx="4897437" cy="569386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th-TH" sz="2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เลขที่ ๕๒/</a:t>
            </a:r>
            <a:r>
              <a:rPr lang="th-TH" sz="2000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๒๕๕๙ ลง ๑๔ มกราคม ๒๕๕๙</a:t>
            </a:r>
          </a:p>
          <a:p>
            <a:pPr algn="l" eaLnBrk="0" hangingPunct="0">
              <a:defRPr/>
            </a:pPr>
            <a:r>
              <a:rPr lang="th-TH" sz="2000" i="0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ผู้รับจ้าง บริษัท บริษัท เพาเวอร์ โซลูชั่น เทคโนโลยี จำกัด (มหาชน) </a:t>
            </a:r>
            <a:endParaRPr lang="en-US" sz="2000" i="0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algn="l" eaLnBrk="0" hangingPunct="0">
              <a:defRPr/>
            </a:pP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เริ่มสัญญา    ๑๕ ม.ค. ๕๙    สิ้นสุดสัญญา  ๑๒ มิ.ย. ๕๙</a:t>
            </a:r>
          </a:p>
          <a:p>
            <a:pPr algn="l" eaLnBrk="0" hangingPunct="0">
              <a:defRPr/>
            </a:pP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แบ่งงวดงานเป็น  ๕  งวด วงเงินค่าก่อสร้าง   ๔๑,๘๖๓,๕๑๕.- บาท</a:t>
            </a:r>
          </a:p>
          <a:p>
            <a:pPr algn="l" eaLnBrk="0" hangingPunct="0">
              <a:defRPr/>
            </a:pP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ระยะเวลารวม  ๑๕๐ วัน ค่าปรับวันละ  ๒๙,๓๐๕ .-  บาท </a:t>
            </a:r>
            <a:endParaRPr lang="th-TH" sz="2000" i="0" kern="0" dirty="0">
              <a:latin typeface="TH SarabunPSK" pitchFamily="34" charset="-34"/>
              <a:cs typeface="TH SarabunPSK" pitchFamily="34" charset="-34"/>
            </a:endParaRPr>
          </a:p>
          <a:p>
            <a:pPr algn="l" eaLnBrk="0" hangingPunct="0">
              <a:defRPr/>
            </a:pP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ค้ำประกัน ๒ ปี </a:t>
            </a:r>
          </a:p>
          <a:p>
            <a:pPr algn="l" eaLnBrk="0" hangingPunct="0">
              <a:defRPr/>
            </a:pPr>
            <a:r>
              <a:rPr lang="th-TH" sz="2000" i="0" dirty="0" err="1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จิรศักดิ์  ชูสกุลชาติ ประธานกรรมการตรวจการ</a:t>
            </a:r>
            <a:r>
              <a:rPr lang="th-TH" sz="2000" i="0" dirty="0" smtClean="0">
                <a:latin typeface="TH SarabunPSK" pitchFamily="34" charset="-34"/>
                <a:cs typeface="TH SarabunPSK" pitchFamily="34" charset="-34"/>
              </a:rPr>
              <a:t>จ้าง</a:t>
            </a:r>
          </a:p>
          <a:p>
            <a:pPr eaLnBrk="0" hangingPunct="0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ผู้ควบคุมงาน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น.ต.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สืบศักดิ์ พวงทอง</a:t>
            </a:r>
          </a:p>
          <a:p>
            <a:pPr algn="l" eaLnBrk="0" hangingPunct="0">
              <a:defRPr/>
            </a:pPr>
            <a:endParaRPr lang="th-TH" sz="2000" i="0" dirty="0">
              <a:latin typeface="TH SarabunPSK" pitchFamily="34" charset="-34"/>
              <a:cs typeface="TH SarabunPSK" pitchFamily="34" charset="-34"/>
            </a:endParaRPr>
          </a:p>
          <a:p>
            <a:pPr algn="l" eaLnBrk="0" hangingPunct="0">
              <a:defRPr/>
            </a:pPr>
            <a:endParaRPr lang="th-TH" sz="2000" i="0" u="sng" dirty="0">
              <a:latin typeface="TH SarabunPSK" pitchFamily="34" charset="-34"/>
              <a:cs typeface="TH SarabunPSK" pitchFamily="34" charset="-34"/>
            </a:endParaRPr>
          </a:p>
          <a:p>
            <a:pPr algn="l" eaLnBrk="0" hangingPunct="0">
              <a:defRPr/>
            </a:pPr>
            <a:r>
              <a:rPr lang="th-TH" sz="2000" i="0" u="sng" dirty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pPr algn="l" eaLnBrk="0" hangingPunct="0">
              <a:defRPr/>
            </a:pP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ปัจจุบัน ดำเนินการได้ ๑๒ % ของเนื้องาน  ยังไม่มีการส่งงาน</a:t>
            </a:r>
          </a:p>
          <a:p>
            <a:pPr algn="l" eaLnBrk="0" hangingPunct="0">
              <a:defRPr/>
            </a:pP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ล่าช้า  กว่าแผนประมาณ ๒๕ %    </a:t>
            </a:r>
          </a:p>
          <a:p>
            <a:pPr algn="l" eaLnBrk="0" hangingPunct="0">
              <a:defRPr/>
            </a:pP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คาดว่าจะแล้วเสร็จล่าช้ากว่าสัญญาประมาณ ๓๐ วัน</a:t>
            </a:r>
          </a:p>
          <a:p>
            <a:pPr algn="l" eaLnBrk="0" hangingPunct="0">
              <a:defRPr/>
            </a:pP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คาดว่าจะส่งงานอีก        งวด      %  ประมาณ    </a:t>
            </a:r>
          </a:p>
          <a:p>
            <a:pPr algn="l" eaLnBrk="0" hangingPunct="0">
              <a:defRPr/>
            </a:pPr>
            <a:r>
              <a:rPr lang="th-TH" sz="2000" i="0" u="sng" dirty="0">
                <a:latin typeface="TH SarabunPSK" pitchFamily="34" charset="-34"/>
                <a:cs typeface="TH SarabunPSK" pitchFamily="34" charset="-34"/>
              </a:rPr>
              <a:t>ปัญหาอุปสรรค </a:t>
            </a:r>
          </a:p>
          <a:p>
            <a:pPr algn="l" eaLnBrk="0" hangingPunct="0">
              <a:defRPr/>
            </a:pP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ผู้รับจ้างเลือกผู้รับเหมาช่วงที่เสนอราคา น้อยที่สุด</a:t>
            </a:r>
          </a:p>
          <a:p>
            <a:pPr algn="l">
              <a:defRPr/>
            </a:pPr>
            <a:endParaRPr lang="en-US" sz="2000" i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9388" y="3933825"/>
            <a:ext cx="3832225" cy="193899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ความก้าวหน้า ปัจจุบัน ๕ เม.ย.๕๙</a:t>
            </a:r>
          </a:p>
          <a:p>
            <a:pPr algn="l" eaLnBrk="0" hangingPunct="0">
              <a:buFont typeface="Wingdings" pitchFamily="2" charset="2"/>
              <a:buChar char="Ø"/>
              <a:defRPr/>
            </a:pPr>
            <a:r>
              <a:rPr lang="th-TH" sz="2000" i="0" dirty="0" smtClean="0">
                <a:latin typeface="TH SarabunPSK" pitchFamily="34" charset="-34"/>
                <a:cs typeface="TH SarabunPSK" pitchFamily="34" charset="-34"/>
              </a:rPr>
              <a:t>ผ่าน</a:t>
            </a: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มาแล้ว </a:t>
            </a:r>
            <a:r>
              <a:rPr lang="th-TH" sz="200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๘๔</a:t>
            </a: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 วัน คิดเป็น   </a:t>
            </a:r>
            <a:r>
              <a:rPr lang="th-TH" sz="200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๕๖ </a:t>
            </a: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 เปอร์เซ็นต์</a:t>
            </a:r>
            <a:r>
              <a:rPr lang="th-TH" sz="2000" i="0" dirty="0">
                <a:solidFill>
                  <a:schemeClr val="bg2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lang="en-US" sz="2000" i="0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algn="l" eaLnBrk="0" hangingPunct="0">
              <a:buFont typeface="Wingdings" pitchFamily="2" charset="2"/>
              <a:buChar char="Ø"/>
              <a:defRPr/>
            </a:pP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คงเหลือเวลาตามสัญญาอีก   </a:t>
            </a:r>
            <a:r>
              <a:rPr lang="th-TH" sz="200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๖๖ </a:t>
            </a: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วัน คิดเป็น   </a:t>
            </a:r>
            <a:r>
              <a:rPr lang="th-TH" sz="200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๔๔</a:t>
            </a:r>
            <a:r>
              <a:rPr lang="th-TH" sz="2000" i="0" dirty="0">
                <a:latin typeface="TH SarabunPSK" pitchFamily="34" charset="-34"/>
                <a:cs typeface="TH SarabunPSK" pitchFamily="34" charset="-34"/>
              </a:rPr>
              <a:t>   เปอร์เซ็นต์</a:t>
            </a:r>
          </a:p>
          <a:p>
            <a:pPr algn="l" eaLnBrk="0" hangingPunct="0">
              <a:buFont typeface="Wingdings" pitchFamily="2" charset="2"/>
              <a:buChar char="Ø"/>
              <a:defRPr/>
            </a:pPr>
            <a:r>
              <a:rPr lang="th-TH" sz="2000" i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ตามสัญญาควรส่งงานได้ ๒ งวด คิดเป็น ๒๐ %</a:t>
            </a:r>
            <a:endParaRPr lang="en-US" sz="2000" i="0" dirty="0">
              <a:solidFill>
                <a:srgbClr val="001132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eaLnBrk="0" hangingPunct="0">
              <a:buFont typeface="Wingdings" pitchFamily="2" charset="2"/>
              <a:buChar char="Ø"/>
              <a:defRPr/>
            </a:pPr>
            <a:r>
              <a:rPr lang="en-US" sz="200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ยังไม่มีการส่งงาน</a:t>
            </a:r>
          </a:p>
        </p:txBody>
      </p:sp>
      <p:pic>
        <p:nvPicPr>
          <p:cNvPr id="14341" name="รูปภาพ 13" descr="SAM_14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36496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งานก่อสร้างอาคารกองบัญชาการ ฐานทัพเรือสงขลา ทัพเรือภาคที่ ๒                        พร้อมสิ่งอำนวยความสะดวก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๕๕/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.๒๕๕๙ ลงวันที่ ๑๙ มี.ค.๕๙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ฟอร์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คอน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๒๐ ม.ค.๕๙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๑๘ ม.ค. ๖๐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๗๔,๗๐๐,๐๐๐.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๕๒,๒๙๐.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.พีระพล ธีรกุล 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6156176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 เม.ย. ๕๙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๗๗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๒๑.๐๙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เวลาคงเหลือ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๒๘๘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๗๘.๙๑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 คิดเป็น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๑๐.๐๐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๓.๐๐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๒,๒๔๑,๐๐๐.-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เงินล่วงหน้า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๑๑,๒๐๕,๐๐๐.-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บาท)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8004" y="3429000"/>
            <a:ext cx="45359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เมื่อ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๘ มี.ค.๕๙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ตรวจเมื่อ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๑๔ มี.ค.๕๙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๑ (๓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๓ 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              	    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๑๒.๘๗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๙๐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๑ งวด  ๕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ปลายเดือน มิ.ย. ๕๙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ปัญหา</a:t>
            </a:r>
          </a:p>
          <a:p>
            <a:pPr lvl="3"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เจอะอุปสรรคเข็มเจาะ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พบปริมาณ           น้ำใต้ดินที่ความลึก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๑๔.๐๐ ม. ไม่สามารถ     เทคอนกรีตได้        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285293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dminstrator\Desktop\รูป ๕ เม.ย.๕๙งาน บก.ฐท.สข.และ ๖๔ ครอบครัว\งาน\1459858887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7219"/>
            <a:ext cx="4499992" cy="27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strator\Desktop\รูป ๕ เม.ย.๕๙งาน บก.ฐท.สข.และ ๖๔ ครอบครัว\DSCF1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558" y="1077220"/>
            <a:ext cx="1906435" cy="108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3558" y="3376156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ภาพถ่ายเมื่อ ๕ เม.ย.๕๙ </a:t>
            </a:r>
            <a:endParaRPr lang="th-TH" sz="20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1462" y="571480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ชย.ทร.เลขที่ ๕๙/งป.๒๕๕๙ ลงวันที่ ๑๑ ก.พ.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หจก. พัฒนาบรรณกิจ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๑๒ ก.พ.๕๙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 ก.ค.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๓,๕๔๐,๐๐๐.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๓,๕๔๐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น.อ. วรกร สุขมงคล 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429000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7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56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37.33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  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 1 งวด   คิดเป็น         9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 คิดเป็น        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         </a:t>
            </a:r>
            <a:r>
              <a:rPr lang="th-TH" sz="2000" dirty="0" smtClean="0"/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12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357562"/>
            <a:ext cx="4427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ส่งงานครั้งล่าสุดครั้งที่...........เมื่อ............ตรวจเมื่อ.............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งวดที่........... 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ล่าช้ากว่าแผนงาน ประมาณ             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     8 %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จะส่งงาน..........    งวด ............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2428868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00B0F0"/>
                </a:solidFill>
              </a:rPr>
              <a:t>ถ่ายเมื่อ 6 เม.ย.59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72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                             จ้างซ่อมทำโครงสร้างอาคาร</a:t>
            </a:r>
            <a:r>
              <a:rPr kumimoji="0" lang="th-TH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 บก.กทบ.กร  ( ระยะที่ 2 )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2" name="Picture 11" descr="DSC06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357298"/>
            <a:ext cx="2405048" cy="1803786"/>
          </a:xfrm>
          <a:prstGeom prst="rect">
            <a:avLst/>
          </a:prstGeom>
        </p:spPr>
      </p:pic>
      <p:pic>
        <p:nvPicPr>
          <p:cNvPr id="16" name="Picture 15" descr="DSC06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571480"/>
            <a:ext cx="228601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E:\0.งานประชุม\4.สวัสดิการภายใน ชย\30 ต.ค.56\2009012315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13" descr="ผลการค้นหารูปภาพสำหรับ ไฟฟ้าพลังงานแสงอาทิตย์ roof top"/>
          <p:cNvSpPr>
            <a:spLocks noChangeAspect="1" noChangeArrowheads="1"/>
          </p:cNvSpPr>
          <p:nvPr/>
        </p:nvSpPr>
        <p:spPr bwMode="auto">
          <a:xfrm>
            <a:off x="1524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53975" y="57150"/>
          <a:ext cx="9036050" cy="6985635"/>
        </p:xfrm>
        <a:graphic>
          <a:graphicData uri="http://schemas.openxmlformats.org/drawingml/2006/table">
            <a:tbl>
              <a:tblPr/>
              <a:tblGrid>
                <a:gridCol w="473075"/>
                <a:gridCol w="2790825"/>
                <a:gridCol w="1079500"/>
                <a:gridCol w="1077913"/>
                <a:gridCol w="1100137"/>
                <a:gridCol w="1246188"/>
                <a:gridCol w="12684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ชื่องาน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สัญญา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ผู้รับจ้าง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เริ่มต้น/แล้วเสร็จ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คณะกรรม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การตรวจการจ้าง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ผู้ควบคุมงาน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วังนันทอุทยาน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๖๗/งป.๒๕๕๙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บ.โซลาร์ตรอนฯ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๑๙ ก.พ.- ๑๗ ก.ค.๕๙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น.อ.เกรียงศักดิ์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น.ท.วิเชษฐ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น.ท.บัณฑิต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อธบ.อร.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๖๖/งป.๒๕๕๙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บ.โซลาร์ตรอนฯ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๑๙ ก.พ.- ๑๗ ก.ค.๕๙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น.อ.จิรศักดิ์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น.อ.เกรียงศักดิ์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น.ท.จุฑา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อจปร.อร.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๕๒/งป.๒๕๕๙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บ.เพาเวอร์โซลูชั่นฯ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๑๕ ม.ค.- ๑๒ มิ.ย.๕๙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น.อ.จิรศักดิ์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น.อ.พิษณุ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น.อ.สมศักดิ์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อรม.อร.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๖๐/งป.๒๕๕๙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ร่วมค้า พีดับเบิลยูฯ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๑๖ ก.พ. – ๑๔ มิ.ย.๕๙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น.อ.สุรินทร์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น.ท.ทูลถวาย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น.ท.รุ่งศักดิ์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ชย.ทร.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อยู่ระหว่างการพิจารณาอนุมัติจ้างของ ทร.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E:\0.งานประชุม\4.สวัสดิการภายใน ชย\30 ต.ค.56\2009012315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13" descr="ผลการค้นหารูปภาพสำหรับ ไฟฟ้าพลังงานแสงอาทิตย์ roof top"/>
          <p:cNvSpPr>
            <a:spLocks noChangeAspect="1" noChangeArrowheads="1"/>
          </p:cNvSpPr>
          <p:nvPr/>
        </p:nvSpPr>
        <p:spPr bwMode="auto">
          <a:xfrm>
            <a:off x="1524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53975" y="-100013"/>
          <a:ext cx="9080500" cy="7216775"/>
        </p:xfrm>
        <a:graphic>
          <a:graphicData uri="http://schemas.openxmlformats.org/drawingml/2006/table">
            <a:tbl>
              <a:tblPr/>
              <a:tblGrid>
                <a:gridCol w="473075"/>
                <a:gridCol w="2790825"/>
                <a:gridCol w="1079500"/>
                <a:gridCol w="1077913"/>
                <a:gridCol w="117475"/>
                <a:gridCol w="1006475"/>
                <a:gridCol w="166687"/>
                <a:gridCol w="1077913"/>
                <a:gridCol w="117475"/>
                <a:gridCol w="11731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ชื่องาน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สัญญา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ผู้รับจ้าง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เริ่มต้น/แล้วเสร็จ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คณะกรรม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การตรวจการจ้าง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ผู้ควบคุมงาน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นสร.กร.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๖๑/งป.๒๕๕๙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บ.เพาเวอร์โซลูชั่นฯ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๑๖ ก.พ.- ๑๔ มิ.ย.๕๙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น.อ.พิษณุ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น.ท.สมพงษ์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ร.ท.สุเทพ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สพ.ทร.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๖๖/งป.๒๕๕๙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บ.โซลาร์ตรอนฯ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๑๐ ธ.ค.๕๘ – ๘ มี.ค.๕๙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น.ท.ชัยโชค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ทรภ.๓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๖๒/งป.๒๕๕๙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บ.เพาเวอร์โซลูชั่นฯ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๑๖ ก.พ.- ๑๔ มิ.ย.๕๙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น.ท.อุทัย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น.ต.วิรัตน์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น.ต.ดำรงฤทธิ์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จว.กระบี่ - สตูล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๔๘/งป.๒๕๕๙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ร่วมค้า ยูบีทีฯ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๗ ม.ค. –    ๕ เม.ย.๕๙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น.ท.คมกฤษ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น.ต.กิจจา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ร.ต.อรุณ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ระนอง - พังงา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๕๓/งป.๒๕๕๙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ร่วมค้า ยูบีทีฯ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๑๕ ม.ค. –    ๑๓ เม.ย.๕๙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น.ท.จุฑา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น.ต.จุฑา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ร.อ.สมพงษ์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E:\0.งานประชุม\4.สวัสดิการภายใน ชย\30 ต.ค.56\2009012315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13" descr="ผลการค้นหารูปภาพสำหรับ ไฟฟ้าพลังงานแสงอาทิตย์ roof top"/>
          <p:cNvSpPr>
            <a:spLocks noChangeAspect="1" noChangeArrowheads="1"/>
          </p:cNvSpPr>
          <p:nvPr/>
        </p:nvSpPr>
        <p:spPr bwMode="auto">
          <a:xfrm>
            <a:off x="1524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53975" y="57150"/>
          <a:ext cx="9080500" cy="6985635"/>
        </p:xfrm>
        <a:graphic>
          <a:graphicData uri="http://schemas.openxmlformats.org/drawingml/2006/table">
            <a:tbl>
              <a:tblPr/>
              <a:tblGrid>
                <a:gridCol w="473075"/>
                <a:gridCol w="2790825"/>
                <a:gridCol w="1079500"/>
                <a:gridCol w="1077913"/>
                <a:gridCol w="117475"/>
                <a:gridCol w="1006475"/>
                <a:gridCol w="166687"/>
                <a:gridCol w="1077913"/>
                <a:gridCol w="117475"/>
                <a:gridCol w="11731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ชื่องาน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สัญญา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ผู้รับจ้าง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เริ่มต้น/แล้วเสร็จ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คณะกรรม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การตรวจการจ้าง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ผู้ควบคุมงาน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จว.ชลบุรี.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๕๘/งป.๒๕๕๙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บ.เพาเวอร์เมติคฯ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 ก.พ.-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๔ พ.ค.๕๙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จว.จันทบุรี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๔๗/งป.๒๕๕๙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ร่วมค้า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พีดับเบิลยูฯ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๓๐ ธ.ค.๕๘ – ๒๘ มี.ค.๕๙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น.อ.ทูลถวาย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ร.อ.พิทักษ์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ร.อ.ขวัญชัย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จว.ตราด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๕๔/งป.๒๕๕๙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บ.เพาเวอร์เมติคฯ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๒๑ ม.ค.- ๑๙ เม.ย.๕๙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น.อ.บรรเจิด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ร.อ.วัลลภ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ร.ต.โชติ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งานปี </a:t>
            </a:r>
            <a:r>
              <a:rPr lang="th-TH" sz="6000" b="1" dirty="0" err="1" smtClean="0">
                <a:latin typeface="TH SarabunPSK" charset="0"/>
                <a:ea typeface="TH SarabunPSK" charset="0"/>
                <a:cs typeface="TH SarabunPSK" charset="0"/>
              </a:rPr>
              <a:t>งป.</a:t>
            </a:r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6000" b="1" dirty="0" smtClean="0">
                <a:latin typeface="TH SarabunPSK" charset="0"/>
                <a:ea typeface="TH SarabunPSK" charset="0"/>
                <a:cs typeface="TH SarabunPSK" charset="0"/>
              </a:rPr>
              <a:t>59</a:t>
            </a:r>
            <a:endParaRPr lang="th-TH" sz="6000" b="1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ตัวเชื่อมต่อตรง 10"/>
          <p:cNvCxnSpPr/>
          <p:nvPr/>
        </p:nvCxnSpPr>
        <p:spPr>
          <a:xfrm>
            <a:off x="9134475" y="0"/>
            <a:ext cx="0" cy="68580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4" name="Picture 16"/>
          <p:cNvPicPr>
            <a:picLocks noChangeAspect="1" noChangeArrowheads="1"/>
          </p:cNvPicPr>
          <p:nvPr/>
        </p:nvPicPr>
        <p:blipFill>
          <a:blip r:embed="rId2" cstate="print"/>
          <a:srcRect b="20940"/>
          <a:stretch>
            <a:fillRect/>
          </a:stretch>
        </p:blipFill>
        <p:spPr bwMode="auto">
          <a:xfrm>
            <a:off x="2339752" y="980728"/>
            <a:ext cx="230346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" descr="C:\Users\MrNUT\Desktop\11290.jpg"/>
          <p:cNvPicPr>
            <a:picLocks noChangeAspect="1" noChangeArrowheads="1"/>
          </p:cNvPicPr>
          <p:nvPr/>
        </p:nvPicPr>
        <p:blipFill>
          <a:blip r:embed="rId3" cstate="print"/>
          <a:srcRect b="20940"/>
          <a:stretch>
            <a:fillRect/>
          </a:stretch>
        </p:blipFill>
        <p:spPr bwMode="auto">
          <a:xfrm>
            <a:off x="0" y="980728"/>
            <a:ext cx="23495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1331640" y="2996952"/>
            <a:ext cx="2736304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</a:rPr>
              <a:t>ถ่ายเมื่อ ๕ เม.ย.๕๙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6" y="980728"/>
            <a:ext cx="442798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สัญญา  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  เลขที่  ๒๖/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.๒๕๕๙  ลงวันที่  ๒๐ พ.ย.๕๘</a:t>
            </a: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ผู้รับจ้าง บริษัท ทำไม่ได้ไม่มี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จำกัด</a:t>
            </a:r>
          </a:p>
          <a:p>
            <a:pPr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๒๘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๘๘๘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๘๘๘.-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บาท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๒๑ พ.ย.๕๘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กำหนดแล้วเสร็จ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 ก.ย.๕๙</a:t>
            </a: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๒๐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รวม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ระยะเวลาก่อสร้าง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๓๐๐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วัน 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ค่าปรับ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วันละ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๒๓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๑๑๒.-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ค้ำ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ประกัน ๒ ปี</a:t>
            </a:r>
          </a:p>
          <a:p>
            <a:pPr>
              <a:defRPr/>
            </a:pP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 ธีรพงศ์ 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หุตายน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ประธานกรรมการตรวจการจ้าง</a:t>
            </a:r>
          </a:p>
          <a:p>
            <a:pPr>
              <a:defRPr/>
            </a:pP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๑ เมื่อ ๑ มี.ค.๕๙</a:t>
            </a: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งวดที่ ๑-๒ (๑๐.๙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0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๑๐.๙</a:t>
            </a:r>
            <a:r>
              <a:rPr lang="en-US" sz="20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>
              <a:defRPr/>
            </a:pP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ล่าช้า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ประมาณ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20.30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คาดว่าจะแล้วเสร็จล่าช้ากว่าสัญญา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ประมาณ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60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คาดว่า จะส่งงานอีก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     ๑  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งวด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    ๑๐   </a:t>
            </a:r>
            <a:r>
              <a:rPr lang="en-US" sz="2000" b="1" u="sng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วันที่ ๑๑ เม.ย.๕๙		</a:t>
            </a:r>
          </a:p>
          <a:p>
            <a:pPr>
              <a:defRPr/>
            </a:pP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ปัญหา</a:t>
            </a: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- สภาพอากาศ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(ฝนตกนอกฤดูกาล)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ก่อสร้างกราบพักทหารขนาด 100-200 คน จำนวน 1 หลัง พร้อมลานอเนกประสงค์ และสิ่งอำนวยความสะดวก ของ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ศฝ.สอ.รฝ.</a:t>
            </a:r>
            <a:endParaRPr lang="th-TH" b="1" dirty="0" smtClean="0">
              <a:latin typeface="TH SarabunPSK" pitchFamily="34" charset="-34"/>
              <a:ea typeface="TH SarabunPSK" charset="0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0" y="3861048"/>
            <a:ext cx="432048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 ปัจจุบัน ๕ เม.ย.๕๙</a:t>
            </a: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เวลาผ่านมาแล้ว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137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คิดเป็น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45.67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คงเหลือเวลา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163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คิดเป็น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54.33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ตามสัญญาควรส่งงานทั้งหมด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คิดเป็น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31.2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คิดเป็น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10.90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เป็นเงิน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3,148,888.79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บาท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งานก่อสร้างอาคารพักประทวน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ครอบครัว ในพื้นที่ กร.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067944" y="548680"/>
            <a:ext cx="4896544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สัญญาเลขที่ ๓๗/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๒๕๕๙ ลง ๔ ธ.ค.๕๘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บริษัท ไอเอสโอเอ็นจิ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เนียริ่ง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วงเงิน ๖๔,๔๒๒,๐๐๐.-บาท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 ๕ ธ.ค. ๕๘ กำหนดแล้วเสร็จ  ๒๘ พ.ย.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ระเวลา ๓๖๐ วัน แบ่งเป็น ๓๐ งวด ค่าปรับวันละ ๔๕,๐๙๖.-บาท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สัญญาค้ำประกัน ๒ ปี</a:t>
            </a:r>
          </a:p>
          <a:p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น.อ.ญ.ศิริ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ลักษณ์   ชูธงชัย   ประธานคณะกรรมการฯ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ผู้ควบคุมงาน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ร.ท.วัธ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ชาติ สุขคุ้ม</a:t>
            </a:r>
            <a:endParaRPr lang="th-TH" sz="20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ส่งงานครั้งล่าสุดเมื่อ ๓๐ มี.ค.๕๙ ตรวจรับเมื่อ ๕ เม.ย.๕๙  งวดที่ ๓ (๓.๐๐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งวดที่ ๔ (๓.๓๐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รวม ๖.๓๐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endParaRPr lang="th-TH" sz="2000" b="1" u="sng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เร็วกว่าแผนประมาณ ๙  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คาดว่างานจะแล้วเสร็จตามสัญญา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คาดว่าจะส่งงานอีก  ๒ งวด   ๖.๙๐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ประมาณ กลางเดือน พ.ค. ๕๙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ปัญหาข้อขัดข้อง   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- แรงงานน้อย</a:t>
            </a:r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9512" y="3645024"/>
            <a:ext cx="3831736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 ปัจจุบัน ๕ เม.ย.๕๙</a:t>
            </a: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เวลาผ่านมาแล้ว ๑๒๑ วัน คิดเป็น ๓๓.๖๑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คงเหลือเวลา    ๒๓๙ วัน คิดเป็น  ๖๖.๓๘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ตามสัญญาควรส่งงานทั้งหมด ๔ งวด คิดเป็น ๑๑.๙๐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 ๔ งวด คิดเป็น ๑๑.๙๐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คิดเป็นเงินทั้งหมด ๗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๖๖๖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๒๑๘.๐๐ บาท</a:t>
            </a:r>
          </a:p>
        </p:txBody>
      </p:sp>
      <p:pic>
        <p:nvPicPr>
          <p:cNvPr id="6" name="Picture 2" descr="C:\Users\admin\Desktop\มีนาคม รูปงาน\20160402_172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3419" y="-141548"/>
            <a:ext cx="2641105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งานก่อสร้างอาคารพักนายทหารประทวน ขนาด ๖๔ ครอบครัว จำนวน ๑ หลัง            พร้อมสิ่งอำนวยความสะดวก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สพ.ทร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.สัตหีบ (ทุ่งโปรง)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08423" y="980728"/>
            <a:ext cx="4835577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๓๘/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.๒๕๕๙  ลงวันที่ ๘ ธ.ค.๕๘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ร้อยเดือน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 ธ.ค. 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 ธ.ค.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๗๐,๓๓๓,๐๐๐.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๔๙,๒๓๔.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พล.ร.ต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พันธ์ เปลี่ยนบางยาง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528392"/>
            <a:ext cx="457200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6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120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33.33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เหลือเวลาอีก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240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66.67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ได้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3   งวด   คิดเป็น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8.1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 คิดเป็น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8.1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     4,842,427.05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15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1856" y="3714125"/>
            <a:ext cx="4792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1 เมื่อ 19 ก.พ.59 ตรวจเมื่อ 24 ก.พ.59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1(2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%) 2 (3%) 3 (3.1 %) 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8.1 %</a:t>
            </a:r>
          </a:p>
          <a:p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ปกติ 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ผู้รับจ้างขอส่งงาน ๒ งวด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ที่ 4(3.4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, 5(3.5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%)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u="sng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รวม 6.9 </a:t>
            </a:r>
            <a:r>
              <a:rPr lang="en-US" sz="2000" b="1" u="sng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เป็นเงิน 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4,125,030.45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เมื่อวันที่ </a:t>
            </a:r>
            <a: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๓๑ มี.ค.๕๙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คณะกรรมการนัดตรวจรับ วันที่ </a:t>
            </a:r>
            <a: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๘ เม.ย.๕๙</a:t>
            </a:r>
          </a:p>
          <a:p>
            <a:endParaRPr lang="th-TH" sz="1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มี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666"/>
            <a:ext cx="4308423" cy="2421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8927" y="2905780"/>
            <a:ext cx="215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</a:rPr>
              <a:t>ถ่ายเมื่อ 6 เม.ย.59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1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SOQ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ขนาด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๑๖ ยูนิต จำนวน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๑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หลัง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 อู่ราชนาวีมหิดลอดุลยเดช กรมอู่ทหารเรือ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ชย.ทร.เลขที่ ๔๑/งป.๒๕๕๙ ลงวันที่ ๑๔ มี.ค.๕๘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สามพัฒนาก่อสร้าง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 ธ.ค.๕๘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 ต.ค.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๑๑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๒๗,๒๐๐,๐๐๐.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๒๑,๗๖๐.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น.อ.อานนท์   ไทยจำนง 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๕ เม.ย. ๕๙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๑๑๓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๓๗.๖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คงเหลือระยะเวลาทำงาน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๑๘๗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๖๒.๔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๓ งวด  คิดเป็น   ๒๑.๓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๑๓.๗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๓,๗๒๖,๓๙๙.๙๙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๑๗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429000"/>
            <a:ext cx="4644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ครั้งที่ ๒ เมื่อ ๒๓ มี.ค.๕๙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ตรวจเมื่อ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๒๘ มี.ค.๕๙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คิดเป็น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เป็นเงิน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๖๓๑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๙๙๙.๙๙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ส่งงานมาแล้ว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งวดได้แก่งวดที่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คิด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เป็น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๗.๗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รวมแล้วเป็น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๑๓.๗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เงิน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๓,๗๒๖,๓๙๙.๙๙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บาท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๒๐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  คิดเป็น    ๖.๖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จะแล้วเสร็จตามสัญญา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.....๑...... งวด ..๗.๖.....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ปลาย เม.ย.๕๙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514"/>
            <a:ext cx="4499992" cy="2599501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931934" y="3212976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rgbClr val="FFFF00"/>
                </a:solidFill>
              </a:rPr>
              <a:t>ถ่ายเมื่อ ๕ เม.ย.๕๙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งานจ้างปรับปรุงระบบดับเพลิงภายในคลัง </a:t>
            </a:r>
            <a:r>
              <a:rPr lang="th-TH" sz="2800" b="1" u="sng" dirty="0" err="1" smtClean="0">
                <a:latin typeface="TH SarabunPSK" pitchFamily="34" charset="-34"/>
                <a:cs typeface="TH SarabunPSK" pitchFamily="34" charset="-34"/>
              </a:rPr>
              <a:t>สพ.ทร.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 ทุ่งโปรง ระยะที่ ๒</a:t>
            </a:r>
            <a:endParaRPr lang="en-US" sz="2800" b="1" u="sng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45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685800"/>
            <a:ext cx="44450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755571"/>
            <a:ext cx="426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200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เลขที่  ๔๒/</a:t>
            </a:r>
            <a:r>
              <a:rPr lang="th-TH" sz="2200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๒๕๕๙ ลง ๑๖ ธ.ค.๕๘ </a:t>
            </a:r>
          </a:p>
          <a:p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</a:t>
            </a:r>
            <a:r>
              <a:rPr lang="th-TH" sz="2200" dirty="0" err="1" smtClean="0">
                <a:latin typeface="TH SarabunPSK" pitchFamily="34" charset="-34"/>
                <a:cs typeface="TH SarabunPSK" pitchFamily="34" charset="-34"/>
              </a:rPr>
              <a:t>แอนตี้ไฟร์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จำกัด </a:t>
            </a:r>
          </a:p>
          <a:p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๑๗ ธ.ค.๕๘ 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๑๑ ก.ย.๕๙ 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แบ่งเป็น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๑๘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งวด </a:t>
            </a:r>
          </a:p>
          <a:p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ค่าก่อสร้าง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๓๔,๙๘๙,๐๐๐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บาท ค้ำประกัน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ปี </a:t>
            </a:r>
          </a:p>
          <a:p>
            <a:r>
              <a:rPr lang="th-TH" sz="2200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ชาคริต  มานะจิตร ประธานกรรมการตรวจการจ้าง ยังไม่มีการส่งมอบงาน</a:t>
            </a:r>
          </a:p>
          <a:p>
            <a:endParaRPr lang="th-TH" sz="2200" u="sng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ล่าช้า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ประมาณ 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๓๕ 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2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๙๐ วัน</a:t>
            </a:r>
          </a:p>
          <a:p>
            <a:endParaRPr lang="en-US" sz="2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65104"/>
            <a:ext cx="46440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ความก้าวหน้า ปัจจุบัน 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 เม.ย.๕๙</a:t>
            </a:r>
          </a:p>
          <a:p>
            <a:pPr>
              <a:buFont typeface="Wingdings" pitchFamily="2" charset="2"/>
              <a:buChar char="Ø"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ระยะเวลาผ่านมาแล้ว 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๑๑๑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วัน คิดเป็น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๔๑.๑๑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2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เกินเวลา	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                        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วัน คิดเป็น  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2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ตามสัญญาควรส่งงานได้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งวด  คิดเป็น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๒๒.๒๒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% </a:t>
            </a:r>
            <a:endParaRPr lang="th-TH" sz="22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ส่งงานได้จริง	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งวด คิดเป็น	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     %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เป็นจำนวนเงิน	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         บาท</a:t>
            </a:r>
          </a:p>
          <a:p>
            <a:pPr>
              <a:buFont typeface="Wingdings" pitchFamily="2" charset="2"/>
              <a:buChar char="Ø"/>
            </a:pP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ความก้าวหน้าในภาพรวมประมาณ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 %</a:t>
            </a:r>
            <a:endParaRPr lang="en-US" sz="2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05" y="529736"/>
            <a:ext cx="2272055" cy="3226660"/>
          </a:xfrm>
          <a:prstGeom prst="rect">
            <a:avLst/>
          </a:prstGeom>
        </p:spPr>
      </p:pic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งานจ้างซ่อมแซมศูนย์กีฬา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วังนันท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อุทยาน กองทัพเรือ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3968" y="548680"/>
            <a:ext cx="4860032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เลขที่ ๔๔/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๒๕๕๙ ลงวันที่ ๑๘ ธ.ค.๕๘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เอส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.พี.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บิวเดอร์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คอน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ซัลท์แทนท์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 ธ.ค.๕๘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๑๖ เม.ย.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๒,๑๗๘,๙๔๘.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๑๒๐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,๑๗๙.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.อดิเรก ฟุ้งลัดดา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4427984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5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109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90.8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   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9.2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 1 งวด  คิดเป็น  30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0.00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60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573016"/>
            <a:ext cx="471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              	             50 %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30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.....1...... งวด ...30....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11 เม.ย.59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รอวัสดุอุปกรณ์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7902" y="3092359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</a:rPr>
              <a:t>ถ่ายเมื่อ </a:t>
            </a:r>
            <a:r>
              <a:rPr lang="th-TH" dirty="0">
                <a:solidFill>
                  <a:srgbClr val="FFFF00"/>
                </a:solidFill>
              </a:rPr>
              <a:t>5</a:t>
            </a:r>
            <a:r>
              <a:rPr lang="th-TH" dirty="0" smtClean="0">
                <a:solidFill>
                  <a:srgbClr val="FFFF00"/>
                </a:solidFill>
              </a:rPr>
              <a:t> เม.ย.59</a:t>
            </a:r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21"/>
            <a:ext cx="1939905" cy="323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งานก่อสร้างอาคารพักนายทหารสัญญาบัตร ขนาด ๘๐ ครอบครัว จำนวน ๑ หลัง 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พร้อมสิ่งอำนวยความสะดวก ที่ ยศ.ทร จว.นครปฐม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9"/>
            <a:ext cx="4644008" cy="2261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ชย.ทร.เลขที่ ๔๖/งป.๒๕๕๙ ลงวันที่ ๒๕ ธ.ค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ก่อแก้ว ชลบุรี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๒๖ ธ.ค.๕๘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 ธ.ค.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๓๒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๙๙,๗๐๐,๐๐๐.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๖๙,๗๙๐.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น.อ.อภินันท์ เพ็งศรีทอง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4499992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104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28.89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เหลือเวลา            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256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71.11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งวด คิดเป็น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8.8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11.7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9,915,165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lang="en-US" sz="2000" b="1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000" b="1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068960"/>
            <a:ext cx="4644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เมื่อ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28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ก.พ.59 ตรวจเมื่อ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มี.ค.59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1(2.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4%) 2(3.4%) 3(3%) 4(2.9%) 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1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7%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เร็วกว่าแผน ประมาณ</a:t>
            </a:r>
            <a:r>
              <a:rPr lang="en-US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	               	             5</a:t>
            </a:r>
            <a:r>
              <a:rPr lang="en-US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en-US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-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3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5.3 %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ปลาย เม.ย.59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ไม่มี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80728"/>
            <a:ext cx="449999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2" y="2852936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ถ่ายเมื่อ </a:t>
            </a:r>
            <a:r>
              <a:rPr lang="en-US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เม.ย.59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5045</TotalTime>
  <Words>2515</Words>
  <Application>Microsoft Office PowerPoint</Application>
  <PresentationFormat>นำเสนอทางหน้าจอ (4:3)</PresentationFormat>
  <Paragraphs>434</Paragraphs>
  <Slides>18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ภาพนิ่ง 1</vt:lpstr>
      <vt:lpstr>            </vt:lpstr>
      <vt:lpstr>ภาพนิ่ง 3</vt:lpstr>
      <vt:lpstr>ภาพนิ่ง 4</vt:lpstr>
      <vt:lpstr>            </vt:lpstr>
      <vt:lpstr>            </vt:lpstr>
      <vt:lpstr>ภาพนิ่ง 7</vt:lpstr>
      <vt:lpstr>            </vt:lpstr>
      <vt:lpstr>            </vt:lpstr>
      <vt:lpstr>ภาพนิ่ง 10</vt:lpstr>
      <vt:lpstr>ภาพนิ่ง 11</vt:lpstr>
      <vt:lpstr>            </vt:lpstr>
      <vt:lpstr>ภาพนิ่ง 13</vt:lpstr>
      <vt:lpstr>            </vt:lpstr>
      <vt:lpstr>            </vt:lpstr>
      <vt:lpstr>ภาพนิ่ง 16</vt:lpstr>
      <vt:lpstr>ภาพนิ่ง 17</vt:lpstr>
      <vt:lpstr>ภาพนิ่ง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WINDOWS7</dc:creator>
  <cp:lastModifiedBy>WINDOWS7</cp:lastModifiedBy>
  <cp:revision>413</cp:revision>
  <dcterms:created xsi:type="dcterms:W3CDTF">2016-01-01T13:56:04Z</dcterms:created>
  <dcterms:modified xsi:type="dcterms:W3CDTF">2016-04-14T16:43:03Z</dcterms:modified>
</cp:coreProperties>
</file>