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2" r:id="rId2"/>
    <p:sldId id="257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6" r:id="rId12"/>
    <p:sldId id="317" r:id="rId13"/>
    <p:sldId id="318" r:id="rId14"/>
    <p:sldId id="319" r:id="rId15"/>
    <p:sldId id="315" r:id="rId16"/>
    <p:sldId id="320" r:id="rId17"/>
    <p:sldId id="321" r:id="rId18"/>
    <p:sldId id="322" r:id="rId19"/>
    <p:sldId id="323" r:id="rId20"/>
    <p:sldId id="324" r:id="rId21"/>
    <p:sldId id="260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FF00FF"/>
    <a:srgbClr val="1D3A00"/>
    <a:srgbClr val="990099"/>
    <a:srgbClr val="6C1A00"/>
    <a:srgbClr val="007033"/>
    <a:srgbClr val="FFCC66"/>
    <a:srgbClr val="FE9202"/>
    <a:srgbClr val="00AA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>
        <p:scale>
          <a:sx n="130" d="100"/>
          <a:sy n="130" d="100"/>
        </p:scale>
        <p:origin x="2730" y="12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6EAFB-82C1-436C-8C7F-B150D1E829AE}" type="datetimeFigureOut">
              <a:rPr lang="th-TH" smtClean="0"/>
              <a:pPr/>
              <a:t>26/04/62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B65C1-6E8A-487B-9704-4221EA21008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CF2DC-37E9-4665-B4DA-1E2CBCA7D306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CA383-8A30-457B-8FD8-E45404AFA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5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853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1502815"/>
            <a:ext cx="702443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739290"/>
            <a:ext cx="7024265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BD2C5227-C5DF-4B03-B0E5-5447354F9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656631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0"/>
            <a:ext cx="656631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281175"/>
            <a:ext cx="7940659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11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11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6C4E56-1831-4865-9A58-0AAAFB400193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27.pn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1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21.jpeg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4.png"/><Relationship Id="rId5" Type="http://schemas.openxmlformats.org/officeDocument/2006/relationships/image" Target="../media/image27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24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3.jpeg"/><Relationship Id="rId3" Type="http://schemas.openxmlformats.org/officeDocument/2006/relationships/image" Target="../media/image21.jpeg"/><Relationship Id="rId7" Type="http://schemas.openxmlformats.org/officeDocument/2006/relationships/image" Target="../media/image51.png"/><Relationship Id="rId12" Type="http://schemas.openxmlformats.org/officeDocument/2006/relationships/image" Target="../media/image6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61.jpeg"/><Relationship Id="rId5" Type="http://schemas.openxmlformats.org/officeDocument/2006/relationships/image" Target="../media/image27.png"/><Relationship Id="rId10" Type="http://schemas.openxmlformats.org/officeDocument/2006/relationships/image" Target="../media/image60.jpeg"/><Relationship Id="rId4" Type="http://schemas.openxmlformats.org/officeDocument/2006/relationships/image" Target="../media/image24.png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jpeg"/><Relationship Id="rId3" Type="http://schemas.openxmlformats.org/officeDocument/2006/relationships/image" Target="../media/image21.jpeg"/><Relationship Id="rId7" Type="http://schemas.openxmlformats.org/officeDocument/2006/relationships/image" Target="../media/image65.pn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47.png"/><Relationship Id="rId10" Type="http://schemas.openxmlformats.org/officeDocument/2006/relationships/image" Target="../media/image68.png"/><Relationship Id="rId4" Type="http://schemas.openxmlformats.org/officeDocument/2006/relationships/image" Target="../media/image27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21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10" Type="http://schemas.openxmlformats.org/officeDocument/2006/relationships/image" Target="../media/image77.jpeg"/><Relationship Id="rId4" Type="http://schemas.openxmlformats.org/officeDocument/2006/relationships/image" Target="../media/image72.jpeg"/><Relationship Id="rId9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1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12" Type="http://schemas.openxmlformats.org/officeDocument/2006/relationships/image" Target="../media/image8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58.png"/><Relationship Id="rId5" Type="http://schemas.openxmlformats.org/officeDocument/2006/relationships/image" Target="../media/image85.jpeg"/><Relationship Id="rId10" Type="http://schemas.openxmlformats.org/officeDocument/2006/relationships/image" Target="../media/image86.png"/><Relationship Id="rId4" Type="http://schemas.openxmlformats.org/officeDocument/2006/relationships/image" Target="../media/image27.pn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89.jpeg"/><Relationship Id="rId5" Type="http://schemas.openxmlformats.org/officeDocument/2006/relationships/image" Target="../media/image24.png"/><Relationship Id="rId10" Type="http://schemas.openxmlformats.org/officeDocument/2006/relationships/image" Target="../media/image68.png"/><Relationship Id="rId4" Type="http://schemas.openxmlformats.org/officeDocument/2006/relationships/image" Target="../media/image27.png"/><Relationship Id="rId9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Rnrt61APdTUeE5eh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jpe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jpeg"/><Relationship Id="rId5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Rnrt61APdTUeE5eh7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3626;&#3619;&#3640;&#3611;&#3585;&#3634;&#3619;&#3604;&#3635;&#3648;&#3609;&#3636;&#3609;&#3585;&#3634;&#3619;%20part%202.mp4" TargetMode="External"/><Relationship Id="rId3" Type="http://schemas.openxmlformats.org/officeDocument/2006/relationships/image" Target="../media/image6.jpeg"/><Relationship Id="rId7" Type="http://schemas.openxmlformats.org/officeDocument/2006/relationships/hyperlink" Target="&#3626;&#3619;&#3640;&#3611;&#3585;&#3634;&#3619;&#3604;&#3635;&#3648;&#3609;&#3636;&#3609;&#3585;&#3634;&#3619;%20part%201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6.png"/><Relationship Id="rId4" Type="http://schemas.openxmlformats.org/officeDocument/2006/relationships/image" Target="../media/image33.jpeg"/><Relationship Id="rId9" Type="http://schemas.openxmlformats.org/officeDocument/2006/relationships/hyperlink" Target="&#3626;&#3633;&#3617;&#3617;&#3609;&#3634;%20(&#3621;&#3591;&#3652;&#3621;&#3609;&#3660;).mp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1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414930"/>
            <a:ext cx="6500858" cy="1364732"/>
          </a:xfrm>
        </p:spPr>
        <p:txBody>
          <a:bodyPr>
            <a:noAutofit/>
          </a:bodyPr>
          <a:lstStyle/>
          <a:p>
            <a:pPr algn="ctr"/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C0099"/>
                </a:solidFill>
                <a:latin typeface="TH SarabunPSK" pitchFamily="34" charset="-34"/>
                <a:cs typeface="TH SarabunPSK" pitchFamily="34" charset="-34"/>
              </a:rPr>
              <a:t>แบบประเมินการจัดการความรู้ </a:t>
            </a:r>
            <a:r>
              <a:rPr lang="en-US" b="1" dirty="0" smtClean="0">
                <a:solidFill>
                  <a:srgbClr val="CC0099"/>
                </a:solidFill>
                <a:latin typeface="TH SarabunPSK" pitchFamily="34" charset="-34"/>
                <a:cs typeface="TH SarabunPSK" pitchFamily="34" charset="-34"/>
              </a:rPr>
              <a:t>KM </a:t>
            </a:r>
            <a:r>
              <a:rPr lang="th-TH" b="1" dirty="0" smtClean="0">
                <a:solidFill>
                  <a:srgbClr val="CC0099"/>
                </a:solidFill>
                <a:latin typeface="TH SarabunPSK" pitchFamily="34" charset="-34"/>
                <a:cs typeface="TH SarabunPSK" pitchFamily="34" charset="-34"/>
              </a:rPr>
              <a:t>ตนเองของ</a:t>
            </a:r>
            <a:r>
              <a:rPr lang="en-US" b="1" dirty="0" smtClean="0">
                <a:solidFill>
                  <a:srgbClr val="CC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solidFill>
                  <a:srgbClr val="CC0099"/>
                </a:solidFill>
                <a:latin typeface="TH SarabunPSK" pitchFamily="34" charset="-34"/>
                <a:cs typeface="TH SarabunPSK" pitchFamily="34" charset="-34"/>
              </a:rPr>
              <a:t>นขต.ชย.ทร.</a:t>
            </a:r>
            <a:r>
              <a:rPr lang="en-US" b="1" dirty="0" smtClean="0">
                <a:solidFill>
                  <a:srgbClr val="CC0099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CC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CC0099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 smtClean="0">
                <a:solidFill>
                  <a:srgbClr val="CC0099"/>
                </a:solidFill>
                <a:latin typeface="TH SarabunPSK" pitchFamily="34" charset="-34"/>
                <a:cs typeface="TH SarabunPSK" pitchFamily="34" charset="-34"/>
              </a:rPr>
              <a:t>KM NPD CHECK POINT</a:t>
            </a:r>
            <a:r>
              <a:rPr lang="th-TH" sz="3200" b="1" dirty="0" smtClean="0">
                <a:solidFill>
                  <a:srgbClr val="CC0099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="1" dirty="0" smtClean="0">
                <a:solidFill>
                  <a:srgbClr val="CC0099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CC0099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b="1" dirty="0">
              <a:solidFill>
                <a:srgbClr val="CC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1" descr="C:\Users\Sunisa\Desktop\p1R cop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9502"/>
            <a:ext cx="1023902" cy="102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357568"/>
            <a:ext cx="1477903" cy="1485220"/>
          </a:xfrm>
          <a:prstGeom prst="rect">
            <a:avLst/>
          </a:prstGeom>
          <a:noFill/>
        </p:spPr>
      </p:pic>
      <p:pic>
        <p:nvPicPr>
          <p:cNvPr id="1027" name="Picture 3" descr="C:\Users\Admin\Desktop\frame (1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3214692"/>
            <a:ext cx="1714470" cy="1714470"/>
          </a:xfrm>
          <a:prstGeom prst="rect">
            <a:avLst/>
          </a:prstGeom>
          <a:noFill/>
        </p:spPr>
      </p:pic>
      <p:pic>
        <p:nvPicPr>
          <p:cNvPr id="1028" name="Picture 4" descr="C:\Users\Admin\Desktop\66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428874"/>
            <a:ext cx="3429024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1420"/>
            <a:ext cx="6179007" cy="572644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31" y="214296"/>
            <a:ext cx="1279549" cy="1285884"/>
          </a:xfrm>
          <a:prstGeom prst="rect">
            <a:avLst/>
          </a:prstGeom>
          <a:noFill/>
        </p:spPr>
      </p:pic>
      <p:sp>
        <p:nvSpPr>
          <p:cNvPr id="7" name="ลูกศรซ้าย-ขวา 6"/>
          <p:cNvSpPr/>
          <p:nvPr/>
        </p:nvSpPr>
        <p:spPr>
          <a:xfrm>
            <a:off x="4500562" y="2714626"/>
            <a:ext cx="714380" cy="428628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0298" y="642924"/>
            <a:ext cx="57864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แนวทางการนำเสนอข้อมูล </a:t>
            </a:r>
            <a: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6" name="Picture 2" descr="C:\Users\Admin\Desktop\frame (6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82"/>
            <a:ext cx="1214446" cy="1214446"/>
          </a:xfrm>
          <a:prstGeom prst="rect">
            <a:avLst/>
          </a:prstGeom>
          <a:noFill/>
        </p:spPr>
      </p:pic>
      <p:pic>
        <p:nvPicPr>
          <p:cNvPr id="3074" name="Picture 2" descr="C:\Users\Admin\Desktop\386292.jpg"/>
          <p:cNvPicPr>
            <a:picLocks noChangeAspect="1" noChangeArrowheads="1"/>
          </p:cNvPicPr>
          <p:nvPr/>
        </p:nvPicPr>
        <p:blipFill>
          <a:blip r:embed="rId5" cstate="print"/>
          <a:srcRect l="9524" t="16078" r="9524" b="6213"/>
          <a:stretch>
            <a:fillRect/>
          </a:stretch>
        </p:blipFill>
        <p:spPr bwMode="auto">
          <a:xfrm>
            <a:off x="2714612" y="1533798"/>
            <a:ext cx="1571636" cy="2681026"/>
          </a:xfrm>
          <a:prstGeom prst="rect">
            <a:avLst/>
          </a:prstGeom>
          <a:noFill/>
        </p:spPr>
      </p:pic>
      <p:pic>
        <p:nvPicPr>
          <p:cNvPr id="3075" name="Picture 3" descr="C:\Users\Admin\Desktop\3862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143122"/>
            <a:ext cx="1571636" cy="1571636"/>
          </a:xfrm>
          <a:prstGeom prst="rect">
            <a:avLst/>
          </a:prstGeom>
          <a:noFill/>
        </p:spPr>
      </p:pic>
      <p:pic>
        <p:nvPicPr>
          <p:cNvPr id="3076" name="Picture 4" descr="C:\Users\Admin\Desktop\386305.jpg"/>
          <p:cNvPicPr>
            <a:picLocks noChangeAspect="1" noChangeArrowheads="1"/>
          </p:cNvPicPr>
          <p:nvPr/>
        </p:nvPicPr>
        <p:blipFill>
          <a:blip r:embed="rId7" cstate="print"/>
          <a:srcRect t="11582" r="-2911" b="7344"/>
          <a:stretch>
            <a:fillRect/>
          </a:stretch>
        </p:blipFill>
        <p:spPr bwMode="auto">
          <a:xfrm>
            <a:off x="7786710" y="3143254"/>
            <a:ext cx="1071570" cy="1500198"/>
          </a:xfrm>
          <a:prstGeom prst="rect">
            <a:avLst/>
          </a:prstGeom>
          <a:noFill/>
        </p:spPr>
      </p:pic>
      <p:pic>
        <p:nvPicPr>
          <p:cNvPr id="3078" name="Picture 6" descr="C:\Users\Admin\Desktop\386304.jpg"/>
          <p:cNvPicPr>
            <a:picLocks noChangeAspect="1" noChangeArrowheads="1"/>
          </p:cNvPicPr>
          <p:nvPr/>
        </p:nvPicPr>
        <p:blipFill>
          <a:blip r:embed="rId8" cstate="print"/>
          <a:srcRect t="3861" r="-2911" b="3483"/>
          <a:stretch>
            <a:fillRect/>
          </a:stretch>
        </p:blipFill>
        <p:spPr bwMode="auto">
          <a:xfrm>
            <a:off x="5214942" y="3000378"/>
            <a:ext cx="1071570" cy="1714512"/>
          </a:xfrm>
          <a:prstGeom prst="rect">
            <a:avLst/>
          </a:prstGeom>
          <a:noFill/>
        </p:spPr>
      </p:pic>
      <p:pic>
        <p:nvPicPr>
          <p:cNvPr id="3079" name="Picture 7" descr="C:\Users\Admin\Desktop\386307.jpg"/>
          <p:cNvPicPr>
            <a:picLocks noChangeAspect="1" noChangeArrowheads="1"/>
          </p:cNvPicPr>
          <p:nvPr/>
        </p:nvPicPr>
        <p:blipFill>
          <a:blip r:embed="rId9" cstate="print"/>
          <a:srcRect t="3861" r="-2911" b="3483"/>
          <a:stretch>
            <a:fillRect/>
          </a:stretch>
        </p:blipFill>
        <p:spPr bwMode="auto">
          <a:xfrm>
            <a:off x="5214942" y="1071552"/>
            <a:ext cx="1071570" cy="1714512"/>
          </a:xfrm>
          <a:prstGeom prst="rect">
            <a:avLst/>
          </a:prstGeom>
          <a:noFill/>
        </p:spPr>
      </p:pic>
      <p:pic>
        <p:nvPicPr>
          <p:cNvPr id="3080" name="Picture 8" descr="C:\Users\Admin\Desktop\386306.jpg"/>
          <p:cNvPicPr>
            <a:picLocks noChangeAspect="1" noChangeArrowheads="1"/>
          </p:cNvPicPr>
          <p:nvPr/>
        </p:nvPicPr>
        <p:blipFill>
          <a:blip r:embed="rId10" cstate="print"/>
          <a:srcRect t="3861" r="3950" b="3483"/>
          <a:stretch>
            <a:fillRect/>
          </a:stretch>
        </p:blipFill>
        <p:spPr bwMode="auto">
          <a:xfrm>
            <a:off x="7858148" y="1071552"/>
            <a:ext cx="1000132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1420"/>
            <a:ext cx="6179007" cy="572644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31" y="214296"/>
            <a:ext cx="1279549" cy="1285884"/>
          </a:xfrm>
          <a:prstGeom prst="rect">
            <a:avLst/>
          </a:prstGeom>
          <a:noFill/>
        </p:spPr>
      </p:pic>
      <p:sp>
        <p:nvSpPr>
          <p:cNvPr id="7" name="ลูกศรซ้าย-ขวา 6"/>
          <p:cNvSpPr/>
          <p:nvPr/>
        </p:nvSpPr>
        <p:spPr>
          <a:xfrm>
            <a:off x="4357686" y="2571750"/>
            <a:ext cx="714380" cy="428628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0298" y="642924"/>
            <a:ext cx="57864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แนวทางการนำเสนอข้อมูล </a:t>
            </a:r>
            <a: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3" name="รูปภาพ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714494"/>
            <a:ext cx="171451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Admin\Desktop\frame (6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882"/>
            <a:ext cx="1214446" cy="1214446"/>
          </a:xfrm>
          <a:prstGeom prst="rect">
            <a:avLst/>
          </a:prstGeom>
          <a:noFill/>
        </p:spPr>
      </p:pic>
      <p:pic>
        <p:nvPicPr>
          <p:cNvPr id="4098" name="Picture 2" descr="C:\Users\Admin\Desktop\386315.jpg"/>
          <p:cNvPicPr>
            <a:picLocks noChangeAspect="1" noChangeArrowheads="1"/>
          </p:cNvPicPr>
          <p:nvPr/>
        </p:nvPicPr>
        <p:blipFill>
          <a:blip r:embed="rId6" cstate="print"/>
          <a:srcRect l="9091" t="15347" r="13636" b="13034"/>
          <a:stretch>
            <a:fillRect/>
          </a:stretch>
        </p:blipFill>
        <p:spPr bwMode="auto">
          <a:xfrm>
            <a:off x="2571736" y="1344697"/>
            <a:ext cx="1785950" cy="294156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6090" y="1714494"/>
            <a:ext cx="165192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2857502"/>
            <a:ext cx="16519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2818829"/>
            <a:ext cx="1720716" cy="96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1420"/>
            <a:ext cx="6179007" cy="572644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31" y="214296"/>
            <a:ext cx="1279549" cy="1285884"/>
          </a:xfrm>
          <a:prstGeom prst="rect">
            <a:avLst/>
          </a:prstGeom>
          <a:noFill/>
        </p:spPr>
      </p:pic>
      <p:sp>
        <p:nvSpPr>
          <p:cNvPr id="7" name="ลูกศรซ้าย-ขวา 6"/>
          <p:cNvSpPr/>
          <p:nvPr/>
        </p:nvSpPr>
        <p:spPr>
          <a:xfrm>
            <a:off x="4357686" y="2571750"/>
            <a:ext cx="714380" cy="428628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0298" y="571486"/>
            <a:ext cx="57864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แนวทางการนำเสนอข้อมูล </a:t>
            </a:r>
            <a: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3" name="รูปภาพ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000114"/>
            <a:ext cx="1643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Admin\Desktop\frame (6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882"/>
            <a:ext cx="1214446" cy="1214446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6090" y="1000114"/>
            <a:ext cx="165192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Admin\Desktop\386320.jpg"/>
          <p:cNvPicPr>
            <a:picLocks noChangeAspect="1" noChangeArrowheads="1"/>
          </p:cNvPicPr>
          <p:nvPr/>
        </p:nvPicPr>
        <p:blipFill>
          <a:blip r:embed="rId7" cstate="print"/>
          <a:srcRect l="10000" t="13054" r="10000" b="2538"/>
          <a:stretch>
            <a:fillRect/>
          </a:stretch>
        </p:blipFill>
        <p:spPr bwMode="auto">
          <a:xfrm>
            <a:off x="2857488" y="1464461"/>
            <a:ext cx="1428760" cy="267892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1928808"/>
            <a:ext cx="1643074" cy="92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1928808"/>
            <a:ext cx="16519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06091" y="3000378"/>
            <a:ext cx="165192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92040" y="2960216"/>
            <a:ext cx="1723364" cy="96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รูปภาพ 17"/>
          <p:cNvPicPr/>
          <p:nvPr/>
        </p:nvPicPr>
        <p:blipFill>
          <a:blip r:embed="rId12" cstate="print"/>
          <a:srcRect l="21864" t="37600" r="23027" b="9111"/>
          <a:stretch>
            <a:fillRect/>
          </a:stretch>
        </p:blipFill>
        <p:spPr bwMode="auto">
          <a:xfrm>
            <a:off x="6858016" y="4309352"/>
            <a:ext cx="1214446" cy="69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รูปภาพ 18"/>
          <p:cNvPicPr/>
          <p:nvPr/>
        </p:nvPicPr>
        <p:blipFill>
          <a:blip r:embed="rId13" cstate="print"/>
          <a:srcRect l="21540" t="19040" r="22631" b="6080"/>
          <a:stretch>
            <a:fillRect/>
          </a:stretch>
        </p:blipFill>
        <p:spPr bwMode="auto">
          <a:xfrm>
            <a:off x="7715272" y="4253304"/>
            <a:ext cx="1000132" cy="74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4" cstate="print"/>
          <a:srcRect l="31094" t="37610" r="34080" b="26991"/>
          <a:stretch>
            <a:fillRect/>
          </a:stretch>
        </p:blipFill>
        <p:spPr bwMode="auto">
          <a:xfrm>
            <a:off x="4214810" y="4214824"/>
            <a:ext cx="1357322" cy="77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5" cstate="print"/>
          <a:srcRect l="30040" t="49618" r="29191" b="8397"/>
          <a:stretch>
            <a:fillRect/>
          </a:stretch>
        </p:blipFill>
        <p:spPr bwMode="auto">
          <a:xfrm>
            <a:off x="5572132" y="4256183"/>
            <a:ext cx="1285884" cy="74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ลูกศรซ้าย-ขวา 21"/>
          <p:cNvSpPr/>
          <p:nvPr/>
        </p:nvSpPr>
        <p:spPr>
          <a:xfrm rot="5400000">
            <a:off x="5929322" y="4000510"/>
            <a:ext cx="285752" cy="142876"/>
          </a:xfrm>
          <a:prstGeom prst="left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23" name="ลูกศรซ้าย-ขวา 22"/>
          <p:cNvSpPr/>
          <p:nvPr/>
        </p:nvSpPr>
        <p:spPr>
          <a:xfrm rot="5400000">
            <a:off x="7715272" y="4000510"/>
            <a:ext cx="285752" cy="142876"/>
          </a:xfrm>
          <a:prstGeom prst="left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1420"/>
            <a:ext cx="6179007" cy="572644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31" y="214296"/>
            <a:ext cx="1279549" cy="1285884"/>
          </a:xfrm>
          <a:prstGeom prst="rect">
            <a:avLst/>
          </a:prstGeom>
          <a:noFill/>
        </p:spPr>
      </p:pic>
      <p:sp>
        <p:nvSpPr>
          <p:cNvPr id="7" name="ลูกศรซ้าย-ขวา 6"/>
          <p:cNvSpPr/>
          <p:nvPr/>
        </p:nvSpPr>
        <p:spPr>
          <a:xfrm>
            <a:off x="4357686" y="2571750"/>
            <a:ext cx="714380" cy="428628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0298" y="571486"/>
            <a:ext cx="57864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แนวทางการนำเสนอข้อมูล </a:t>
            </a:r>
            <a: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3" name="รูปภาพ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000114"/>
            <a:ext cx="1643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Admin\Desktop\frame (6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882"/>
            <a:ext cx="1214446" cy="1214446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6090" y="1000114"/>
            <a:ext cx="165192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1928808"/>
            <a:ext cx="1643074" cy="92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1928808"/>
            <a:ext cx="16519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ลูกศรซ้าย-ขวา 21"/>
          <p:cNvSpPr/>
          <p:nvPr/>
        </p:nvSpPr>
        <p:spPr>
          <a:xfrm rot="5400000">
            <a:off x="5857884" y="2928940"/>
            <a:ext cx="285752" cy="142876"/>
          </a:xfrm>
          <a:prstGeom prst="left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23" name="ลูกศรซ้าย-ขวา 22"/>
          <p:cNvSpPr/>
          <p:nvPr/>
        </p:nvSpPr>
        <p:spPr>
          <a:xfrm rot="5400000">
            <a:off x="7715272" y="2928940"/>
            <a:ext cx="285752" cy="142876"/>
          </a:xfrm>
          <a:prstGeom prst="left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00FF"/>
              </a:solidFill>
            </a:endParaRPr>
          </a:p>
        </p:txBody>
      </p:sp>
      <p:pic>
        <p:nvPicPr>
          <p:cNvPr id="6146" name="Picture 2" descr="C:\Users\Admin\Desktop\386325.jpg"/>
          <p:cNvPicPr>
            <a:picLocks noChangeAspect="1" noChangeArrowheads="1"/>
          </p:cNvPicPr>
          <p:nvPr/>
        </p:nvPicPr>
        <p:blipFill>
          <a:blip r:embed="rId9" cstate="print"/>
          <a:srcRect l="6861" t="7721" r="10811" b="3483"/>
          <a:stretch>
            <a:fillRect/>
          </a:stretch>
        </p:blipFill>
        <p:spPr bwMode="auto">
          <a:xfrm>
            <a:off x="2500298" y="1333491"/>
            <a:ext cx="1428760" cy="2738457"/>
          </a:xfrm>
          <a:prstGeom prst="rect">
            <a:avLst/>
          </a:prstGeom>
          <a:noFill/>
        </p:spPr>
      </p:pic>
      <p:pic>
        <p:nvPicPr>
          <p:cNvPr id="6147" name="Picture 3" descr="643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3" y="3214692"/>
            <a:ext cx="171451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Users\Admin\Desktop\สัมมนา ชย.ทร.62_๑๙๐๔๒๖_003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206" y="3160909"/>
            <a:ext cx="1285884" cy="911039"/>
          </a:xfrm>
          <a:prstGeom prst="rect">
            <a:avLst/>
          </a:prstGeom>
          <a:noFill/>
        </p:spPr>
      </p:pic>
      <p:pic>
        <p:nvPicPr>
          <p:cNvPr id="6150" name="Picture 6" descr="C:\Users\Admin\Desktop\38362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4143387"/>
            <a:ext cx="1698586" cy="955828"/>
          </a:xfrm>
          <a:prstGeom prst="rect">
            <a:avLst/>
          </a:prstGeom>
          <a:noFill/>
        </p:spPr>
      </p:pic>
      <p:pic>
        <p:nvPicPr>
          <p:cNvPr id="6151" name="Picture 7" descr="C:\Users\Admin\Desktop\38362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15206" y="4107449"/>
            <a:ext cx="1285884" cy="964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1420"/>
            <a:ext cx="6179007" cy="572644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31" y="214296"/>
            <a:ext cx="1279549" cy="1285884"/>
          </a:xfrm>
          <a:prstGeom prst="rect">
            <a:avLst/>
          </a:prstGeom>
          <a:noFill/>
        </p:spPr>
      </p:pic>
      <p:sp>
        <p:nvSpPr>
          <p:cNvPr id="7" name="ลูกศรซ้าย-ขวา 6"/>
          <p:cNvSpPr/>
          <p:nvPr/>
        </p:nvSpPr>
        <p:spPr>
          <a:xfrm>
            <a:off x="4357686" y="2571750"/>
            <a:ext cx="428628" cy="285752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0298" y="571486"/>
            <a:ext cx="57864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แนวทางการนำเสนอข้อมูล </a:t>
            </a:r>
            <a: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6" name="Picture 2" descr="C:\Users\Admin\Desktop\frame (6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82"/>
            <a:ext cx="1214446" cy="1214446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901" y="1000114"/>
            <a:ext cx="165192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ลูกศรซ้าย-ขวา 21"/>
          <p:cNvSpPr/>
          <p:nvPr/>
        </p:nvSpPr>
        <p:spPr>
          <a:xfrm rot="5400000">
            <a:off x="5500694" y="3000378"/>
            <a:ext cx="285752" cy="142876"/>
          </a:xfrm>
          <a:prstGeom prst="left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23" name="ลูกศรซ้าย-ขวา 22"/>
          <p:cNvSpPr/>
          <p:nvPr/>
        </p:nvSpPr>
        <p:spPr>
          <a:xfrm rot="5400000">
            <a:off x="7358082" y="3000378"/>
            <a:ext cx="285752" cy="142876"/>
          </a:xfrm>
          <a:prstGeom prst="left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00FF"/>
              </a:solidFill>
            </a:endParaRPr>
          </a:p>
        </p:txBody>
      </p:sp>
      <p:pic>
        <p:nvPicPr>
          <p:cNvPr id="7170" name="Picture 2" descr="C:\Users\Admin\Desktop\386339.jpg"/>
          <p:cNvPicPr>
            <a:picLocks noChangeAspect="1" noChangeArrowheads="1"/>
          </p:cNvPicPr>
          <p:nvPr/>
        </p:nvPicPr>
        <p:blipFill>
          <a:blip r:embed="rId6" cstate="print"/>
          <a:srcRect l="6861" t="3861" r="10810" b="-378"/>
          <a:stretch>
            <a:fillRect/>
          </a:stretch>
        </p:blipFill>
        <p:spPr bwMode="auto">
          <a:xfrm>
            <a:off x="2643174" y="1142990"/>
            <a:ext cx="1571636" cy="3274242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000114"/>
            <a:ext cx="1643074" cy="92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84" y="1928808"/>
            <a:ext cx="1643042" cy="92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6290" y="1928808"/>
            <a:ext cx="1651924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3500444"/>
            <a:ext cx="1285884" cy="72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C:\Users\Admin\Desktop\รายงานผลสัมมนา ชย.ทร.62_Page_1.jpg"/>
          <p:cNvPicPr>
            <a:picLocks noChangeAspect="1" noChangeArrowheads="1"/>
          </p:cNvPicPr>
          <p:nvPr/>
        </p:nvPicPr>
        <p:blipFill>
          <a:blip r:embed="rId11" cstate="print"/>
          <a:srcRect l="12366" t="8741" r="1068" b="3853"/>
          <a:stretch>
            <a:fillRect/>
          </a:stretch>
        </p:blipFill>
        <p:spPr bwMode="auto">
          <a:xfrm>
            <a:off x="5857884" y="3214692"/>
            <a:ext cx="1000132" cy="1428760"/>
          </a:xfrm>
          <a:prstGeom prst="rect">
            <a:avLst/>
          </a:prstGeom>
          <a:noFill/>
        </p:spPr>
      </p:pic>
      <p:pic>
        <p:nvPicPr>
          <p:cNvPr id="7176" name="Picture 8" descr="C:\Users\Admin\Desktop\รายงานผลสัมมนา ชย.ทร.62_Page_2.jpg"/>
          <p:cNvPicPr>
            <a:picLocks noChangeAspect="1" noChangeArrowheads="1"/>
          </p:cNvPicPr>
          <p:nvPr/>
        </p:nvPicPr>
        <p:blipFill>
          <a:blip r:embed="rId12" cstate="print"/>
          <a:srcRect l="7043" t="4978" r="1402" b="5416"/>
          <a:stretch>
            <a:fillRect/>
          </a:stretch>
        </p:blipFill>
        <p:spPr bwMode="auto">
          <a:xfrm>
            <a:off x="6786578" y="3286130"/>
            <a:ext cx="928694" cy="1285884"/>
          </a:xfrm>
          <a:prstGeom prst="rect">
            <a:avLst/>
          </a:prstGeom>
          <a:noFill/>
        </p:spPr>
      </p:pic>
      <p:pic>
        <p:nvPicPr>
          <p:cNvPr id="7177" name="Picture 9" descr="C:\Users\Admin\Desktop\รายงานผลสัมมนา ชย.ทร.62_Page_3.jpg"/>
          <p:cNvPicPr>
            <a:picLocks noChangeAspect="1" noChangeArrowheads="1"/>
          </p:cNvPicPr>
          <p:nvPr/>
        </p:nvPicPr>
        <p:blipFill>
          <a:blip r:embed="rId13" cstate="print"/>
          <a:srcRect l="7100" r="594" b="4676"/>
          <a:stretch>
            <a:fillRect/>
          </a:stretch>
        </p:blipFill>
        <p:spPr bwMode="auto">
          <a:xfrm>
            <a:off x="7715272" y="3214692"/>
            <a:ext cx="928694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-1158"/>
            <a:ext cx="6179007" cy="501206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31" y="214296"/>
            <a:ext cx="1279549" cy="1285884"/>
          </a:xfrm>
          <a:prstGeom prst="rect">
            <a:avLst/>
          </a:prstGeom>
          <a:noFill/>
        </p:spPr>
      </p:pic>
      <p:sp>
        <p:nvSpPr>
          <p:cNvPr id="7" name="ลูกศรซ้าย-ขวา 6"/>
          <p:cNvSpPr/>
          <p:nvPr/>
        </p:nvSpPr>
        <p:spPr>
          <a:xfrm>
            <a:off x="4071934" y="2643188"/>
            <a:ext cx="428628" cy="214314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0298" y="285734"/>
            <a:ext cx="57864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แนวทางการนำเสนอข้อมูล </a:t>
            </a: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8194" name="Picture 2" descr="C:\Users\Admin\Desktop\386364.jpg"/>
          <p:cNvPicPr>
            <a:picLocks noChangeAspect="1" noChangeArrowheads="1"/>
          </p:cNvPicPr>
          <p:nvPr/>
        </p:nvPicPr>
        <p:blipFill>
          <a:blip r:embed="rId4" cstate="print"/>
          <a:srcRect l="6861" t="7721" r="10810" b="7344"/>
          <a:stretch>
            <a:fillRect/>
          </a:stretch>
        </p:blipFill>
        <p:spPr bwMode="auto">
          <a:xfrm>
            <a:off x="2143108" y="1297772"/>
            <a:ext cx="1785950" cy="3274242"/>
          </a:xfrm>
          <a:prstGeom prst="rect">
            <a:avLst/>
          </a:prstGeom>
          <a:noFill/>
        </p:spPr>
      </p:pic>
      <p:pic>
        <p:nvPicPr>
          <p:cNvPr id="17" name="Picture 24" descr="C:\Users\Admin\Desktop\รูปภาพ1.png"/>
          <p:cNvPicPr>
            <a:picLocks noChangeAspect="1" noChangeArrowheads="1"/>
          </p:cNvPicPr>
          <p:nvPr/>
        </p:nvPicPr>
        <p:blipFill>
          <a:blip r:embed="rId5" cstate="print"/>
          <a:srcRect l="4956" t="17517" r="10792" b="10665"/>
          <a:stretch>
            <a:fillRect/>
          </a:stretch>
        </p:blipFill>
        <p:spPr bwMode="auto">
          <a:xfrm>
            <a:off x="4857752" y="3429006"/>
            <a:ext cx="1214446" cy="1464479"/>
          </a:xfrm>
          <a:prstGeom prst="rect">
            <a:avLst/>
          </a:prstGeom>
          <a:noFill/>
        </p:spPr>
      </p:pic>
      <p:pic>
        <p:nvPicPr>
          <p:cNvPr id="8195" name="Picture 3" descr="C:\Users\Admin\Desktop\3864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119134"/>
            <a:ext cx="1619605" cy="2160448"/>
          </a:xfrm>
          <a:prstGeom prst="rect">
            <a:avLst/>
          </a:prstGeom>
          <a:noFill/>
        </p:spPr>
      </p:pic>
      <p:pic>
        <p:nvPicPr>
          <p:cNvPr id="18" name="Picture 9" descr="C:\Users\Admin\Desktop\รายงานผลสัมมนา ชย.ทร.62_Page_3.jpg"/>
          <p:cNvPicPr>
            <a:picLocks noChangeAspect="1" noChangeArrowheads="1"/>
          </p:cNvPicPr>
          <p:nvPr/>
        </p:nvPicPr>
        <p:blipFill>
          <a:blip r:embed="rId7" cstate="print"/>
          <a:srcRect l="7100" t="27952" r="55978" b="38505"/>
          <a:stretch>
            <a:fillRect/>
          </a:stretch>
        </p:blipFill>
        <p:spPr bwMode="auto">
          <a:xfrm>
            <a:off x="6786578" y="3429006"/>
            <a:ext cx="1000132" cy="1285884"/>
          </a:xfrm>
          <a:prstGeom prst="rect">
            <a:avLst/>
          </a:prstGeom>
          <a:noFill/>
        </p:spPr>
      </p:pic>
      <p:pic>
        <p:nvPicPr>
          <p:cNvPr id="8196" name="Picture 4" descr="C:\Users\Admin\Desktop\c1c916557cbd69ac1e360dc5613fdff06_41592697_๑๙๐๔๒๖_0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643320"/>
            <a:ext cx="1800261" cy="1200174"/>
          </a:xfrm>
          <a:prstGeom prst="rect">
            <a:avLst/>
          </a:prstGeom>
          <a:noFill/>
        </p:spPr>
      </p:pic>
      <p:pic>
        <p:nvPicPr>
          <p:cNvPr id="8197" name="Picture 5" descr="C:\Users\Admin\Desktop\S__62915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0609" y="1142990"/>
            <a:ext cx="1438977" cy="1078746"/>
          </a:xfrm>
          <a:prstGeom prst="rect">
            <a:avLst/>
          </a:prstGeom>
          <a:noFill/>
        </p:spPr>
      </p:pic>
      <p:pic>
        <p:nvPicPr>
          <p:cNvPr id="8198" name="Picture 6" descr="C:\Users\Admin\Desktop\S__62915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2214560"/>
            <a:ext cx="1428760" cy="1071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-1158"/>
            <a:ext cx="6179007" cy="501206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31" y="214296"/>
            <a:ext cx="1279549" cy="1285884"/>
          </a:xfrm>
          <a:prstGeom prst="rect">
            <a:avLst/>
          </a:prstGeom>
          <a:noFill/>
        </p:spPr>
      </p:pic>
      <p:sp>
        <p:nvSpPr>
          <p:cNvPr id="7" name="ลูกศรซ้าย-ขวา 6"/>
          <p:cNvSpPr/>
          <p:nvPr/>
        </p:nvSpPr>
        <p:spPr>
          <a:xfrm>
            <a:off x="4071934" y="2643188"/>
            <a:ext cx="428628" cy="214314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0298" y="285734"/>
            <a:ext cx="57864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แนวทางการนำเสนอข้อมูล </a:t>
            </a: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6" name="Picture 2" descr="C:\Users\Admin\Desktop\frame (6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82"/>
            <a:ext cx="1214446" cy="1214446"/>
          </a:xfrm>
          <a:prstGeom prst="rect">
            <a:avLst/>
          </a:prstGeom>
          <a:noFill/>
        </p:spPr>
      </p:pic>
      <p:pic>
        <p:nvPicPr>
          <p:cNvPr id="9218" name="Picture 2" descr="C:\Users\Admin\Desktop\386365.jpg"/>
          <p:cNvPicPr>
            <a:picLocks noChangeAspect="1" noChangeArrowheads="1"/>
          </p:cNvPicPr>
          <p:nvPr/>
        </p:nvPicPr>
        <p:blipFill>
          <a:blip r:embed="rId5" cstate="print"/>
          <a:srcRect l="5556" t="12505" r="5556" b="-39"/>
          <a:stretch>
            <a:fillRect/>
          </a:stretch>
        </p:blipFill>
        <p:spPr bwMode="auto">
          <a:xfrm>
            <a:off x="2214546" y="1142990"/>
            <a:ext cx="1785950" cy="3125413"/>
          </a:xfrm>
          <a:prstGeom prst="rect">
            <a:avLst/>
          </a:prstGeom>
          <a:noFill/>
        </p:spPr>
      </p:pic>
      <p:pic>
        <p:nvPicPr>
          <p:cNvPr id="11" name="Picture 2" descr="C:\Users\Admin\Desktop\AAR  สัมมนาฯ 62_Page_1.jpg"/>
          <p:cNvPicPr>
            <a:picLocks noChangeAspect="1" noChangeArrowheads="1"/>
          </p:cNvPicPr>
          <p:nvPr/>
        </p:nvPicPr>
        <p:blipFill>
          <a:blip r:embed="rId6" cstate="print"/>
          <a:srcRect t="2044" r="5786" b="5992"/>
          <a:stretch>
            <a:fillRect/>
          </a:stretch>
        </p:blipFill>
        <p:spPr bwMode="auto">
          <a:xfrm>
            <a:off x="4643438" y="1253552"/>
            <a:ext cx="2143140" cy="2961272"/>
          </a:xfrm>
          <a:prstGeom prst="rect">
            <a:avLst/>
          </a:prstGeom>
          <a:noFill/>
        </p:spPr>
      </p:pic>
      <p:pic>
        <p:nvPicPr>
          <p:cNvPr id="12" name="Picture 3" descr="C:\Users\Admin\Desktop\AAR  สัมมนาฯ 62_Page_2.jpg"/>
          <p:cNvPicPr>
            <a:picLocks noChangeAspect="1" noChangeArrowheads="1"/>
          </p:cNvPicPr>
          <p:nvPr/>
        </p:nvPicPr>
        <p:blipFill>
          <a:blip r:embed="rId7" cstate="print"/>
          <a:srcRect r="4416" b="4659"/>
          <a:stretch>
            <a:fillRect/>
          </a:stretch>
        </p:blipFill>
        <p:spPr bwMode="auto">
          <a:xfrm>
            <a:off x="6858016" y="1290728"/>
            <a:ext cx="2071702" cy="292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-1158"/>
            <a:ext cx="6179007" cy="501206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31" y="214296"/>
            <a:ext cx="1279549" cy="1285884"/>
          </a:xfrm>
          <a:prstGeom prst="rect">
            <a:avLst/>
          </a:prstGeom>
          <a:noFill/>
        </p:spPr>
      </p:pic>
      <p:sp>
        <p:nvSpPr>
          <p:cNvPr id="7" name="ลูกศรซ้าย-ขวา 6"/>
          <p:cNvSpPr/>
          <p:nvPr/>
        </p:nvSpPr>
        <p:spPr>
          <a:xfrm>
            <a:off x="4000496" y="2643188"/>
            <a:ext cx="428628" cy="214314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0298" y="285734"/>
            <a:ext cx="57864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แนวทางการนำเสนอข้อมูล </a:t>
            </a: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6" name="Picture 2" descr="C:\Users\Admin\Desktop\frame (6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82"/>
            <a:ext cx="1214446" cy="1214446"/>
          </a:xfrm>
          <a:prstGeom prst="rect">
            <a:avLst/>
          </a:prstGeom>
          <a:noFill/>
        </p:spPr>
      </p:pic>
      <p:pic>
        <p:nvPicPr>
          <p:cNvPr id="10242" name="Picture 2" descr="C:\Users\Admin\Desktop\386368.jpg"/>
          <p:cNvPicPr>
            <a:picLocks noChangeAspect="1" noChangeArrowheads="1"/>
          </p:cNvPicPr>
          <p:nvPr/>
        </p:nvPicPr>
        <p:blipFill>
          <a:blip r:embed="rId5" cstate="print"/>
          <a:srcRect l="9091" t="5116" r="9091" b="7919"/>
          <a:stretch>
            <a:fillRect/>
          </a:stretch>
        </p:blipFill>
        <p:spPr bwMode="auto">
          <a:xfrm>
            <a:off x="2214546" y="1182678"/>
            <a:ext cx="1643074" cy="3103584"/>
          </a:xfrm>
          <a:prstGeom prst="rect">
            <a:avLst/>
          </a:prstGeom>
          <a:noFill/>
        </p:spPr>
      </p:pic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4643438" y="2285998"/>
          <a:ext cx="4429156" cy="2820423"/>
        </p:xfrm>
        <a:graphic>
          <a:graphicData uri="http://schemas.openxmlformats.org/drawingml/2006/table">
            <a:tbl>
              <a:tblPr/>
              <a:tblGrid>
                <a:gridCol w="364754"/>
                <a:gridCol w="1015669"/>
                <a:gridCol w="476211"/>
                <a:gridCol w="678047"/>
                <a:gridCol w="729407"/>
                <a:gridCol w="539734"/>
                <a:gridCol w="625334"/>
              </a:tblGrid>
              <a:tr h="669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b="1" dirty="0">
                          <a:latin typeface="Calibri"/>
                          <a:ea typeface="Cordia New"/>
                          <a:cs typeface="TH SarabunPSK"/>
                        </a:rPr>
                        <a:t>ลำดับที่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b="1" dirty="0">
                          <a:latin typeface="Calibri"/>
                          <a:ea typeface="Cordia New"/>
                          <a:cs typeface="TH SarabunPSK"/>
                        </a:rPr>
                        <a:t>ขั้นตอน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b="1" dirty="0">
                          <a:latin typeface="Calibri"/>
                          <a:ea typeface="Cordia New"/>
                          <a:cs typeface="TH SarabunPSK"/>
                        </a:rPr>
                        <a:t>การจัดสัมมนาการปฏิบัติงาน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b="1" dirty="0">
                          <a:latin typeface="Calibri"/>
                          <a:ea typeface="Cordia New"/>
                          <a:cs typeface="TH SarabunPSK"/>
                        </a:rPr>
                        <a:t>นายทหารช่างโยธา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b="1" dirty="0">
                          <a:latin typeface="Calibri"/>
                          <a:ea typeface="Cordia New"/>
                          <a:cs typeface="TH SarabunPSK"/>
                        </a:rPr>
                        <a:t>ห้วงเวลา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b="1" dirty="0">
                          <a:latin typeface="Calibri"/>
                          <a:ea typeface="Cordia New"/>
                          <a:cs typeface="TH SarabunPSK"/>
                        </a:rPr>
                        <a:t>ระยะเวลา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b="1" dirty="0">
                          <a:latin typeface="Calibri"/>
                          <a:ea typeface="Cordia New"/>
                          <a:cs typeface="TH SarabunPSK"/>
                        </a:rPr>
                        <a:t>วันทำการ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b="1" dirty="0">
                          <a:latin typeface="Calibri"/>
                          <a:ea typeface="Cordia New"/>
                          <a:cs typeface="TH SarabunPSK"/>
                        </a:rPr>
                        <a:t>ตัวชี้วัด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b="1" dirty="0">
                          <a:latin typeface="Calibri"/>
                          <a:ea typeface="Cordia New"/>
                          <a:cs typeface="TH SarabunPSK"/>
                        </a:rPr>
                        <a:t>และค่าเป้าหมาย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b="1" dirty="0">
                          <a:latin typeface="Calibri"/>
                          <a:ea typeface="Cordia New"/>
                          <a:cs typeface="TH SarabunPSK"/>
                        </a:rPr>
                        <a:t>(ระยะเวลาที่ลดลง)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b="1" dirty="0">
                          <a:latin typeface="Calibri"/>
                          <a:ea typeface="Cordia New"/>
                          <a:cs typeface="TH SarabunPSK"/>
                        </a:rPr>
                        <a:t>ตัวชี้วัดที่จัดเก็บได้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b="1" dirty="0">
                          <a:latin typeface="Calibri"/>
                          <a:ea typeface="Cordia New"/>
                          <a:cs typeface="TH SarabunPSK"/>
                        </a:rPr>
                        <a:t>ตัวชี้วัดที่จัดเก็บ</a:t>
                      </a:r>
                      <a:r>
                        <a:rPr lang="th-TH" sz="900" b="1" dirty="0" smtClean="0">
                          <a:latin typeface="Calibri"/>
                          <a:ea typeface="Cordia New"/>
                          <a:cs typeface="TH SarabunPSK"/>
                        </a:rPr>
                        <a:t>ได้</a:t>
                      </a:r>
                      <a:r>
                        <a:rPr lang="th-TH" sz="900" b="1" baseline="0" dirty="0" smtClean="0">
                          <a:latin typeface="Calibri"/>
                          <a:ea typeface="Cordia New"/>
                          <a:cs typeface="Angsana New"/>
                        </a:rPr>
                        <a:t> </a:t>
                      </a:r>
                      <a:r>
                        <a:rPr lang="th-TH" sz="900" b="1" dirty="0" smtClean="0">
                          <a:latin typeface="Calibri"/>
                          <a:ea typeface="Cordia New"/>
                          <a:cs typeface="TH SarabunPSK"/>
                        </a:rPr>
                        <a:t>(</a:t>
                      </a:r>
                      <a:r>
                        <a:rPr lang="th-TH" sz="900" b="1" dirty="0">
                          <a:latin typeface="Calibri"/>
                          <a:ea typeface="Cordia New"/>
                          <a:cs typeface="TH SarabunPSK"/>
                        </a:rPr>
                        <a:t>ร้อยละของระยะเวลาที่ลดลง)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๑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การของบประมาณโครงการสัมมนา </a:t>
                      </a:r>
                      <a:r>
                        <a:rPr lang="th-TH" sz="900" dirty="0" err="1">
                          <a:latin typeface="Calibri"/>
                          <a:ea typeface="Cordia New"/>
                          <a:cs typeface="TH SarabunPSK"/>
                        </a:rPr>
                        <a:t>ชย.ทร.</a:t>
                      </a: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 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(อกผง.ด้าน กบ.)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ก.พ. – มี.ค. 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๑๐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๗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๓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๓๐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๒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การขออนุมัติโครงการ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ธ.ค.  – ม.ค.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๒๕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๕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๒๐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๒๐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๓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เตรียมการจัดสัมมนา </a:t>
                      </a:r>
                      <a:r>
                        <a:rPr lang="th-TH" sz="900" dirty="0" err="1">
                          <a:latin typeface="Calibri"/>
                          <a:ea typeface="Cordia New"/>
                          <a:cs typeface="TH SarabunPSK"/>
                        </a:rPr>
                        <a:t>ชย.ทร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มี.ค.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๑๑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๔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๗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๓๖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๔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เอกสารนำเสนอการสัมมนา </a:t>
                      </a:r>
                      <a:r>
                        <a:rPr lang="th-TH" sz="900" dirty="0" err="1">
                          <a:latin typeface="Calibri"/>
                          <a:ea typeface="Cordia New"/>
                          <a:cs typeface="TH SarabunPSK"/>
                        </a:rPr>
                        <a:t>ชย.ทร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มี.ค.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๔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๑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๓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๒๕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๕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ดำเนินการสัมมนา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มี.ค.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๔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๑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๓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๒๕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๖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รายงานผลการสัมมนา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มี.ค.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๖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๑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๕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๑๖.๖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๗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การผลักใช้งบประมาณการสัมมนา </a:t>
                      </a:r>
                      <a:r>
                        <a:rPr lang="th-TH" sz="900" dirty="0" err="1">
                          <a:latin typeface="Calibri"/>
                          <a:ea typeface="Cordia New"/>
                          <a:cs typeface="TH SarabunPSK"/>
                        </a:rPr>
                        <a:t>ชย.ทร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มี.ค.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๘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๒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๖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๒๕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900">
                        <a:latin typeface="TH SarabunPSK"/>
                        <a:ea typeface="Cordia New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รวม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900" dirty="0">
                        <a:latin typeface="TH SarabunPSK"/>
                        <a:ea typeface="Cordia New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๖๘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๒๑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>
                          <a:latin typeface="Calibri"/>
                          <a:ea typeface="Cordia New"/>
                          <a:cs typeface="TH SarabunPSK"/>
                        </a:rPr>
                        <a:t>๔๗</a:t>
                      </a: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900" dirty="0">
                          <a:latin typeface="Calibri"/>
                          <a:ea typeface="Cordia New"/>
                          <a:cs typeface="TH SarabunPSK"/>
                        </a:rPr>
                        <a:t>๓๐.๘</a:t>
                      </a:r>
                      <a:endParaRPr lang="en-US" sz="9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 13"/>
          <p:cNvSpPr/>
          <p:nvPr/>
        </p:nvSpPr>
        <p:spPr>
          <a:xfrm>
            <a:off x="5357818" y="785800"/>
            <a:ext cx="2539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http://www.techcve.net/</a:t>
            </a:r>
            <a:endParaRPr lang="th-TH" dirty="0"/>
          </a:p>
        </p:txBody>
      </p:sp>
      <p:pic>
        <p:nvPicPr>
          <p:cNvPr id="10243" name="Picture 3" descr="C:\Users\Admin\Desktop\frame (14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10" y="1143000"/>
            <a:ext cx="1000122" cy="1000122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1688" y="1183880"/>
            <a:ext cx="1706262" cy="95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print"/>
          <a:srcRect t="44248" r="51493" b="7079"/>
          <a:stretch>
            <a:fillRect/>
          </a:stretch>
        </p:blipFill>
        <p:spPr bwMode="auto">
          <a:xfrm>
            <a:off x="6442397" y="1142990"/>
            <a:ext cx="177294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-1158"/>
            <a:ext cx="6179007" cy="501206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31" y="214296"/>
            <a:ext cx="1279549" cy="1285884"/>
          </a:xfrm>
          <a:prstGeom prst="rect">
            <a:avLst/>
          </a:prstGeom>
          <a:noFill/>
        </p:spPr>
      </p:pic>
      <p:sp>
        <p:nvSpPr>
          <p:cNvPr id="7" name="ลูกศรซ้าย-ขวา 6"/>
          <p:cNvSpPr/>
          <p:nvPr/>
        </p:nvSpPr>
        <p:spPr>
          <a:xfrm>
            <a:off x="4071934" y="2643188"/>
            <a:ext cx="428628" cy="214314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0298" y="285734"/>
            <a:ext cx="57864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แนวทางการนำเสนอข้อมูล </a:t>
            </a: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6" name="Picture 2" descr="C:\Users\Admin\Desktop\frame (6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82"/>
            <a:ext cx="1214446" cy="1214446"/>
          </a:xfrm>
          <a:prstGeom prst="rect">
            <a:avLst/>
          </a:prstGeom>
          <a:noFill/>
        </p:spPr>
      </p:pic>
      <p:pic>
        <p:nvPicPr>
          <p:cNvPr id="11266" name="Picture 2" descr="C:\Users\Admin\Desktop\386399.jpg"/>
          <p:cNvPicPr>
            <a:picLocks noChangeAspect="1" noChangeArrowheads="1"/>
          </p:cNvPicPr>
          <p:nvPr/>
        </p:nvPicPr>
        <p:blipFill>
          <a:blip r:embed="rId5" cstate="print"/>
          <a:srcRect l="6861" t="3861" r="8197" b="2012"/>
          <a:stretch>
            <a:fillRect/>
          </a:stretch>
        </p:blipFill>
        <p:spPr bwMode="auto">
          <a:xfrm>
            <a:off x="2357422" y="1050670"/>
            <a:ext cx="1643074" cy="3235592"/>
          </a:xfrm>
          <a:prstGeom prst="rect">
            <a:avLst/>
          </a:prstGeom>
          <a:noFill/>
        </p:spPr>
      </p:pic>
      <p:pic>
        <p:nvPicPr>
          <p:cNvPr id="13" name="รูปภาพ 12"/>
          <p:cNvPicPr/>
          <p:nvPr/>
        </p:nvPicPr>
        <p:blipFill>
          <a:blip r:embed="rId6" cstate="print"/>
          <a:srcRect l="21540" t="19040" r="22631" b="6080"/>
          <a:stretch>
            <a:fillRect/>
          </a:stretch>
        </p:blipFill>
        <p:spPr bwMode="auto">
          <a:xfrm>
            <a:off x="4929190" y="857238"/>
            <a:ext cx="185738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รูปภาพ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2857502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Admin\Desktop\386157.jpg"/>
          <p:cNvPicPr>
            <a:picLocks noChangeAspect="1" noChangeArrowheads="1"/>
          </p:cNvPicPr>
          <p:nvPr/>
        </p:nvPicPr>
        <p:blipFill>
          <a:blip r:embed="rId8" cstate="print"/>
          <a:srcRect t="3484" r="-2911" b="-1207"/>
          <a:stretch>
            <a:fillRect/>
          </a:stretch>
        </p:blipFill>
        <p:spPr bwMode="auto">
          <a:xfrm>
            <a:off x="7858148" y="2857501"/>
            <a:ext cx="1143008" cy="1928827"/>
          </a:xfrm>
          <a:prstGeom prst="rect">
            <a:avLst/>
          </a:prstGeom>
          <a:noFill/>
        </p:spPr>
      </p:pic>
      <p:pic>
        <p:nvPicPr>
          <p:cNvPr id="17" name="Picture 3" descr="C:\Users\Admin\Desktop\386155.jpg"/>
          <p:cNvPicPr>
            <a:picLocks noChangeAspect="1" noChangeArrowheads="1"/>
          </p:cNvPicPr>
          <p:nvPr/>
        </p:nvPicPr>
        <p:blipFill>
          <a:blip r:embed="rId9" cstate="print"/>
          <a:srcRect t="11582"/>
          <a:stretch>
            <a:fillRect/>
          </a:stretch>
        </p:blipFill>
        <p:spPr bwMode="auto">
          <a:xfrm>
            <a:off x="6578638" y="2888131"/>
            <a:ext cx="1208072" cy="1898197"/>
          </a:xfrm>
          <a:prstGeom prst="rect">
            <a:avLst/>
          </a:prstGeom>
          <a:noFill/>
        </p:spPr>
      </p:pic>
      <p:pic>
        <p:nvPicPr>
          <p:cNvPr id="18" name="รูปภาพ 1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3929072"/>
            <a:ext cx="15001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1" cstate="print"/>
          <a:srcRect l="30040" t="49618" r="29191" b="8397"/>
          <a:stretch>
            <a:fillRect/>
          </a:stretch>
        </p:blipFill>
        <p:spPr bwMode="auto">
          <a:xfrm>
            <a:off x="7078824" y="857238"/>
            <a:ext cx="18508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C:\Users\Admin\Desktop\6662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7950" y="2000246"/>
            <a:ext cx="1178898" cy="786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-1158"/>
            <a:ext cx="6179007" cy="501206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31" y="214296"/>
            <a:ext cx="1279549" cy="1285884"/>
          </a:xfrm>
          <a:prstGeom prst="rect">
            <a:avLst/>
          </a:prstGeom>
          <a:noFill/>
        </p:spPr>
      </p:pic>
      <p:sp>
        <p:nvSpPr>
          <p:cNvPr id="7" name="ลูกศรซ้าย-ขวา 6"/>
          <p:cNvSpPr/>
          <p:nvPr/>
        </p:nvSpPr>
        <p:spPr>
          <a:xfrm>
            <a:off x="4071934" y="2643188"/>
            <a:ext cx="428628" cy="214314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0298" y="285734"/>
            <a:ext cx="57864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แนวทางการนำเสนอข้อมูล </a:t>
            </a: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6" name="Picture 2" descr="C:\Users\Admin\Desktop\frame (6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82"/>
            <a:ext cx="1214446" cy="1214446"/>
          </a:xfrm>
          <a:prstGeom prst="rect">
            <a:avLst/>
          </a:prstGeom>
          <a:noFill/>
        </p:spPr>
      </p:pic>
      <p:pic>
        <p:nvPicPr>
          <p:cNvPr id="14" name="รูปภาพ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928676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Admin\Desktop\386157.jpg"/>
          <p:cNvPicPr>
            <a:picLocks noChangeAspect="1" noChangeArrowheads="1"/>
          </p:cNvPicPr>
          <p:nvPr/>
        </p:nvPicPr>
        <p:blipFill>
          <a:blip r:embed="rId6" cstate="print"/>
          <a:srcRect t="3484" r="-2911" b="-1207"/>
          <a:stretch>
            <a:fillRect/>
          </a:stretch>
        </p:blipFill>
        <p:spPr bwMode="auto">
          <a:xfrm>
            <a:off x="7286644" y="2357435"/>
            <a:ext cx="1143008" cy="1928827"/>
          </a:xfrm>
          <a:prstGeom prst="rect">
            <a:avLst/>
          </a:prstGeom>
          <a:noFill/>
        </p:spPr>
      </p:pic>
      <p:pic>
        <p:nvPicPr>
          <p:cNvPr id="17" name="Picture 3" descr="C:\Users\Admin\Desktop\386155.jpg"/>
          <p:cNvPicPr>
            <a:picLocks noChangeAspect="1" noChangeArrowheads="1"/>
          </p:cNvPicPr>
          <p:nvPr/>
        </p:nvPicPr>
        <p:blipFill>
          <a:blip r:embed="rId7" cstate="print"/>
          <a:srcRect t="11582"/>
          <a:stretch>
            <a:fillRect/>
          </a:stretch>
        </p:blipFill>
        <p:spPr bwMode="auto">
          <a:xfrm>
            <a:off x="4643438" y="2357436"/>
            <a:ext cx="1208072" cy="1898197"/>
          </a:xfrm>
          <a:prstGeom prst="rect">
            <a:avLst/>
          </a:prstGeom>
          <a:noFill/>
        </p:spPr>
      </p:pic>
      <p:pic>
        <p:nvPicPr>
          <p:cNvPr id="18" name="รูปภาพ 1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928676"/>
            <a:ext cx="15716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Admin\Desktop\386414.jpg"/>
          <p:cNvPicPr>
            <a:picLocks noChangeAspect="1" noChangeArrowheads="1"/>
          </p:cNvPicPr>
          <p:nvPr/>
        </p:nvPicPr>
        <p:blipFill>
          <a:blip r:embed="rId9" cstate="print"/>
          <a:srcRect l="8333" t="4689" r="8333" b="6213"/>
          <a:stretch>
            <a:fillRect/>
          </a:stretch>
        </p:blipFill>
        <p:spPr bwMode="auto">
          <a:xfrm>
            <a:off x="2285984" y="1142990"/>
            <a:ext cx="1714512" cy="3257573"/>
          </a:xfrm>
          <a:prstGeom prst="rect">
            <a:avLst/>
          </a:prstGeom>
          <a:noFill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2928940"/>
            <a:ext cx="1285884" cy="72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Users\Admin\Desktop\image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11274" y="1928808"/>
            <a:ext cx="889618" cy="981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214296"/>
            <a:ext cx="6179007" cy="572644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ที่มาแบบประเมิน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จากการ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AAR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ของคณะกรรมการตัดสินผลงานการจัดการความรู้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KM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๖๒ พบว่า มีหน่วยงานนำเสนอรูปแบบการดำเนินงานด้านการจัดการความรู้ที่แตกต่างกัน </a:t>
            </a:r>
            <a:r>
              <a:rPr lang="th-TH" sz="2000" b="1" spc="50" dirty="0" smtClean="0">
                <a:latin typeface="TH SarabunPSK" pitchFamily="34" charset="-34"/>
                <a:cs typeface="TH SarabunPSK" pitchFamily="34" charset="-34"/>
              </a:rPr>
              <a:t>ดังนั้น เพื่อให้ทุก </a:t>
            </a:r>
            <a:r>
              <a:rPr lang="th-TH" sz="2000" b="1" spc="50" dirty="0" err="1" smtClean="0">
                <a:latin typeface="TH SarabunPSK" pitchFamily="34" charset="-34"/>
                <a:cs typeface="TH SarabunPSK" pitchFamily="34" charset="-34"/>
              </a:rPr>
              <a:t>นขต.ชย.ทร.</a:t>
            </a:r>
            <a:r>
              <a:rPr lang="th-TH" sz="2000" b="1" spc="50" dirty="0" smtClean="0">
                <a:latin typeface="TH SarabunPSK" pitchFamily="34" charset="-34"/>
                <a:cs typeface="TH SarabunPSK" pitchFamily="34" charset="-34"/>
              </a:rPr>
              <a:t> มีแนวทางการจัดการความรู้ที่เป็นมาตรฐานเดียวกัน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spc="20" dirty="0" smtClean="0">
                <a:latin typeface="TH SarabunPSK" pitchFamily="34" charset="-34"/>
                <a:cs typeface="TH SarabunPSK" pitchFamily="34" charset="-34"/>
              </a:rPr>
              <a:t>คณะกรรมการฯ จึงกำหนดรูปแบบการประเมิน </a:t>
            </a:r>
            <a:r>
              <a:rPr lang="en-US" sz="2000" b="1" spc="20" dirty="0" smtClean="0">
                <a:latin typeface="TH SarabunPSK" pitchFamily="34" charset="-34"/>
                <a:cs typeface="TH SarabunPSK" pitchFamily="34" charset="-34"/>
              </a:rPr>
              <a:t>KM </a:t>
            </a:r>
            <a:r>
              <a:rPr lang="th-TH" sz="2000" b="1" spc="20" dirty="0" smtClean="0">
                <a:latin typeface="TH SarabunPSK" pitchFamily="34" charset="-34"/>
                <a:cs typeface="TH SarabunPSK" pitchFamily="34" charset="-34"/>
              </a:rPr>
              <a:t>แบบใหม่ในปีหน้าให้ใช้แบบฟอร์มนี้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ในการให้คะแนน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KM 2563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จะตรงประเด็น โดยส่งให้แผนกประเมินตนเองมาก่อน โดยใช้คำถามในแบบฟอร์ม และให้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นขต.ชย.ทร.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แสดงรูปหลักฐานในแต่ละคำถาม ตาม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ลิงก์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  <a:hlinkClick r:id="rId3"/>
              </a:rPr>
              <a:t>https://forms.gle/Rnrt61APdTUeE5eh7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QR Code 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015" y="214296"/>
            <a:ext cx="1477903" cy="1485220"/>
          </a:xfrm>
          <a:prstGeom prst="rect">
            <a:avLst/>
          </a:prstGeom>
          <a:noFill/>
        </p:spPr>
      </p:pic>
      <p:pic>
        <p:nvPicPr>
          <p:cNvPr id="5" name="Picture 3" descr="C:\Users\Admin\Desktop\frame (1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86130"/>
            <a:ext cx="1714470" cy="1714470"/>
          </a:xfrm>
          <a:prstGeom prst="rect">
            <a:avLst/>
          </a:prstGeom>
          <a:noFill/>
        </p:spPr>
      </p:pic>
      <p:pic>
        <p:nvPicPr>
          <p:cNvPr id="2050" name="Picture 2" descr="C:\Users\Admin\Desktop\665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143254"/>
            <a:ext cx="2786082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-1158"/>
            <a:ext cx="6179007" cy="501206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31" y="214296"/>
            <a:ext cx="1279549" cy="1285884"/>
          </a:xfrm>
          <a:prstGeom prst="rect">
            <a:avLst/>
          </a:prstGeom>
          <a:noFill/>
        </p:spPr>
      </p:pic>
      <p:sp>
        <p:nvSpPr>
          <p:cNvPr id="7" name="ลูกศรซ้าย-ขวา 6"/>
          <p:cNvSpPr/>
          <p:nvPr/>
        </p:nvSpPr>
        <p:spPr>
          <a:xfrm>
            <a:off x="4071934" y="2643188"/>
            <a:ext cx="428628" cy="214314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71670" y="642924"/>
            <a:ext cx="678661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ขั้นตอนที่ ๒ นำส่งข้อมูลก่อนให้คณะกรรมการตัดสินการจัดการความรู้ </a:t>
            </a:r>
            <a:r>
              <a:rPr kumimoji="0" lang="th-TH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ชย.ทร.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ก่อนรับการตรวจ</a:t>
            </a:r>
            <a:r>
              <a:rPr kumimoji="0" lang="th-TH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๑ สัปดาห์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kumimoji="0" lang="en-US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6" name="Picture 2" descr="C:\Users\Admin\Desktop\frame (6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82"/>
            <a:ext cx="1214446" cy="1214446"/>
          </a:xfrm>
          <a:prstGeom prst="rect">
            <a:avLst/>
          </a:prstGeom>
          <a:noFill/>
        </p:spPr>
      </p:pic>
      <p:pic>
        <p:nvPicPr>
          <p:cNvPr id="14" name="รูปภาพ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571750"/>
            <a:ext cx="17859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Users\Admin\Desktop\386418.jpg"/>
          <p:cNvPicPr>
            <a:picLocks noChangeAspect="1" noChangeArrowheads="1"/>
          </p:cNvPicPr>
          <p:nvPr/>
        </p:nvPicPr>
        <p:blipFill>
          <a:blip r:embed="rId6" cstate="print"/>
          <a:srcRect l="9524" t="11835" r="4762" b="10456"/>
          <a:stretch>
            <a:fillRect/>
          </a:stretch>
        </p:blipFill>
        <p:spPr bwMode="auto">
          <a:xfrm>
            <a:off x="2214546" y="1309679"/>
            <a:ext cx="1758853" cy="2833707"/>
          </a:xfrm>
          <a:prstGeom prst="rect">
            <a:avLst/>
          </a:prstGeom>
          <a:noFill/>
        </p:spPr>
      </p:pic>
      <p:pic>
        <p:nvPicPr>
          <p:cNvPr id="19" name="รูปภาพ 18"/>
          <p:cNvPicPr/>
          <p:nvPr/>
        </p:nvPicPr>
        <p:blipFill>
          <a:blip r:embed="rId7" cstate="print"/>
          <a:srcRect l="21394" t="19020" r="22873" b="23983"/>
          <a:stretch>
            <a:fillRect/>
          </a:stretch>
        </p:blipFill>
        <p:spPr bwMode="auto">
          <a:xfrm>
            <a:off x="6672632" y="3767524"/>
            <a:ext cx="2185648" cy="123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รูปภาพ 19"/>
          <p:cNvPicPr/>
          <p:nvPr/>
        </p:nvPicPr>
        <p:blipFill>
          <a:blip r:embed="rId8" cstate="print"/>
          <a:srcRect l="21270" t="18720" r="22789" b="18522"/>
          <a:stretch>
            <a:fillRect/>
          </a:stretch>
        </p:blipFill>
        <p:spPr bwMode="auto">
          <a:xfrm>
            <a:off x="4500562" y="3714770"/>
            <a:ext cx="2071702" cy="13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3704" y="2571750"/>
            <a:ext cx="203313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071902" y="928676"/>
            <a:ext cx="5286444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ประโยชน์ที่ได้รับ</a:t>
            </a:r>
          </a:p>
          <a:p>
            <a:pPr marR="0" lvl="0" indent="-342900" algn="thaiDi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</a:t>
            </a: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๑. การเสนอโครงการจัดการสัมมนาการปฏิบัติงานนายทหารช่างโยธามีความถูกต้อง รวดเร็ว และชัดเจน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R="0" lvl="0" indent="-342900" algn="thaiDi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</a:t>
            </a: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๒. จัดสรรหลักสูตรที่จะช่วยเพิ่มสมรรถนะหลักประจำกลุ่มงานวิศวกรรมช่างโยธา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R="0" lvl="0" indent="-342900" algn="thaiDi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๓. จัดเก็บตัวชี้วัดสำคัญได้ครบถ้วนและใช้ระยะเวลาในการจัดเก็บรวดเร็ว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R="0" lvl="0" indent="-342900" algn="thaiDi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</a:t>
            </a: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๔. ติดตาม เร่งรัดการใช้งบประมาณของกระบวนการพัฒนากำลังพลได้สะดวก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R="0" lvl="0" indent="-342900" algn="thaiDi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</a:t>
            </a: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๕. เมื่อมีการโยกย้ายตำแหน่งตามวาระผู้รับงานต่อสามารถดำเนินการได้ในทันที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R="0" lvl="0" indent="-342900" algn="thaiDi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๖. ส่งเสริมการดำเนินการตามแนวทางการบริหารจัดการภาครัฐ (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PMQA</a:t>
            </a: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 อย่างมีประสิทธิภาพและประสิทธิผล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500048"/>
            <a:ext cx="6072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จบการบรรยาย</a:t>
            </a:r>
            <a:endParaRPr lang="th-TH" sz="8800" b="1" i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 descr="C:\Users\Admin\Desktop\frame (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32"/>
            <a:ext cx="1857368" cy="1857368"/>
          </a:xfrm>
          <a:prstGeom prst="rect">
            <a:avLst/>
          </a:prstGeom>
          <a:noFill/>
        </p:spPr>
      </p:pic>
      <p:pic>
        <p:nvPicPr>
          <p:cNvPr id="5121" name="Picture 1" descr="C:\Users\Admin\Desktop\3795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000246"/>
            <a:ext cx="3904373" cy="2928940"/>
          </a:xfrm>
          <a:prstGeom prst="rect">
            <a:avLst/>
          </a:prstGeom>
          <a:noFill/>
        </p:spPr>
      </p:pic>
      <p:pic>
        <p:nvPicPr>
          <p:cNvPr id="5122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500312"/>
            <a:ext cx="1904420" cy="1913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214296"/>
            <a:ext cx="6179007" cy="572644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ขั้นตอนที่ ๑ ดาวน์โหลดคำถาม ตาม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ลิงก์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  <a:hlinkClick r:id="rId3"/>
              </a:rPr>
              <a:t>https://forms.gle/Rnrt61APdTUeE5eh7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QR Code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กรอกข้อมูลในแบบประเมินทุกข้อ พร้อมเอกสารประกอบในแต่ละข้อตามที่หน่วยงานดำเนินการจริง เช่น คำสั่ง ไฟล์ภาพ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ลิงก์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ข้อมูล คลิปวีดีโอ ฯลฯ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5" name="Picture 3" descr="C:\Users\Admin\Desktop\386071.jpg"/>
          <p:cNvPicPr>
            <a:picLocks noChangeAspect="1" noChangeArrowheads="1"/>
          </p:cNvPicPr>
          <p:nvPr/>
        </p:nvPicPr>
        <p:blipFill>
          <a:blip r:embed="rId4" cstate="print"/>
          <a:srcRect l="6897" t="9702" r="6897" b="1039"/>
          <a:stretch>
            <a:fillRect/>
          </a:stretch>
        </p:blipFill>
        <p:spPr bwMode="auto">
          <a:xfrm>
            <a:off x="2571736" y="1725924"/>
            <a:ext cx="1857388" cy="3417594"/>
          </a:xfrm>
          <a:prstGeom prst="rect">
            <a:avLst/>
          </a:prstGeom>
          <a:noFill/>
        </p:spPr>
      </p:pic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sp>
        <p:nvSpPr>
          <p:cNvPr id="11" name="ลูกศรซ้าย-ขวา 10"/>
          <p:cNvSpPr/>
          <p:nvPr/>
        </p:nvSpPr>
        <p:spPr>
          <a:xfrm>
            <a:off x="5214942" y="2857502"/>
            <a:ext cx="857256" cy="500066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8" name="Picture 6" descr="C:\Users\Admin\Desktop\386111.jpg"/>
          <p:cNvPicPr>
            <a:picLocks noChangeAspect="1" noChangeArrowheads="1"/>
          </p:cNvPicPr>
          <p:nvPr/>
        </p:nvPicPr>
        <p:blipFill>
          <a:blip r:embed="rId6" cstate="print"/>
          <a:srcRect l="6861" t="15443" r="3950" b="-378"/>
          <a:stretch>
            <a:fillRect/>
          </a:stretch>
        </p:blipFill>
        <p:spPr bwMode="auto">
          <a:xfrm>
            <a:off x="6858016" y="2143122"/>
            <a:ext cx="1571636" cy="2659692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214296"/>
            <a:ext cx="6179007" cy="572644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015" y="214296"/>
            <a:ext cx="1477903" cy="1485220"/>
          </a:xfrm>
          <a:prstGeom prst="rect">
            <a:avLst/>
          </a:prstGeom>
          <a:noFill/>
        </p:spPr>
      </p:pic>
      <p:pic>
        <p:nvPicPr>
          <p:cNvPr id="3076" name="Picture 4" descr="C:\Users\Admin\Desktop\66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8"/>
            <a:ext cx="1714512" cy="1143373"/>
          </a:xfrm>
          <a:prstGeom prst="rect">
            <a:avLst/>
          </a:prstGeom>
          <a:noFill/>
        </p:spPr>
      </p:pic>
      <p:sp>
        <p:nvSpPr>
          <p:cNvPr id="7" name="ลูกศรซ้าย-ขวา 6"/>
          <p:cNvSpPr/>
          <p:nvPr/>
        </p:nvSpPr>
        <p:spPr>
          <a:xfrm>
            <a:off x="5214942" y="2357436"/>
            <a:ext cx="857256" cy="500066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 descr="C:\Users\Admin\Desktop\386072.jpg"/>
          <p:cNvPicPr>
            <a:picLocks noChangeAspect="1" noChangeArrowheads="1"/>
          </p:cNvPicPr>
          <p:nvPr/>
        </p:nvPicPr>
        <p:blipFill>
          <a:blip r:embed="rId5" cstate="print"/>
          <a:srcRect l="6861" t="15443" r="10811" b="3483"/>
          <a:stretch>
            <a:fillRect/>
          </a:stretch>
        </p:blipFill>
        <p:spPr bwMode="auto">
          <a:xfrm>
            <a:off x="3071802" y="1125131"/>
            <a:ext cx="1857388" cy="3250430"/>
          </a:xfrm>
          <a:prstGeom prst="rect">
            <a:avLst/>
          </a:prstGeom>
          <a:noFill/>
        </p:spPr>
      </p:pic>
      <p:pic>
        <p:nvPicPr>
          <p:cNvPr id="4099" name="Picture 3" descr="C:\Users\Admin\Desktop\386124.jpg"/>
          <p:cNvPicPr>
            <a:picLocks noChangeAspect="1" noChangeArrowheads="1"/>
          </p:cNvPicPr>
          <p:nvPr/>
        </p:nvPicPr>
        <p:blipFill>
          <a:blip r:embed="rId6" cstate="print"/>
          <a:srcRect l="6861" t="11582" r="7666" b="587"/>
          <a:stretch>
            <a:fillRect/>
          </a:stretch>
        </p:blipFill>
        <p:spPr bwMode="auto">
          <a:xfrm>
            <a:off x="6500826" y="1369728"/>
            <a:ext cx="1714512" cy="3130848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00298" y="785800"/>
            <a:ext cx="57864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แนวทางการนำเสนอข้อมูล </a:t>
            </a:r>
            <a: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214296"/>
            <a:ext cx="6179007" cy="572644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015" y="214296"/>
            <a:ext cx="1477903" cy="1485220"/>
          </a:xfrm>
          <a:prstGeom prst="rect">
            <a:avLst/>
          </a:prstGeom>
          <a:noFill/>
        </p:spPr>
      </p:pic>
      <p:pic>
        <p:nvPicPr>
          <p:cNvPr id="3076" name="Picture 4" descr="C:\Users\Admin\Desktop\66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8"/>
            <a:ext cx="1714512" cy="1143373"/>
          </a:xfrm>
          <a:prstGeom prst="rect">
            <a:avLst/>
          </a:prstGeom>
          <a:noFill/>
        </p:spPr>
      </p:pic>
      <p:sp>
        <p:nvSpPr>
          <p:cNvPr id="7" name="ลูกศรซ้าย-ขวา 6"/>
          <p:cNvSpPr/>
          <p:nvPr/>
        </p:nvSpPr>
        <p:spPr>
          <a:xfrm>
            <a:off x="5429256" y="2357436"/>
            <a:ext cx="857256" cy="500066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0298" y="785800"/>
            <a:ext cx="57864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แนวทางการนำเสนอข้อมูล </a:t>
            </a:r>
            <a: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5122" name="Picture 2" descr="C:\Users\Admin\Desktop\386073.jpg"/>
          <p:cNvPicPr>
            <a:picLocks noChangeAspect="1" noChangeArrowheads="1"/>
          </p:cNvPicPr>
          <p:nvPr/>
        </p:nvPicPr>
        <p:blipFill>
          <a:blip r:embed="rId5" cstate="print"/>
          <a:srcRect l="8696" t="24466" r="8696" b="7029"/>
          <a:stretch>
            <a:fillRect/>
          </a:stretch>
        </p:blipFill>
        <p:spPr bwMode="auto">
          <a:xfrm>
            <a:off x="3071802" y="1406183"/>
            <a:ext cx="1857388" cy="2737203"/>
          </a:xfrm>
          <a:prstGeom prst="rect">
            <a:avLst/>
          </a:prstGeom>
          <a:noFill/>
        </p:spPr>
      </p:pic>
      <p:pic>
        <p:nvPicPr>
          <p:cNvPr id="5123" name="Picture 3" descr="C:\Users\Admin\Desktop\386140.jpg"/>
          <p:cNvPicPr>
            <a:picLocks noChangeAspect="1" noChangeArrowheads="1"/>
          </p:cNvPicPr>
          <p:nvPr/>
        </p:nvPicPr>
        <p:blipFill>
          <a:blip r:embed="rId6" cstate="print"/>
          <a:srcRect l="6861" t="15443" r="10811" b="16168"/>
          <a:stretch>
            <a:fillRect/>
          </a:stretch>
        </p:blipFill>
        <p:spPr bwMode="auto">
          <a:xfrm>
            <a:off x="6500826" y="1469564"/>
            <a:ext cx="1857388" cy="2741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214296"/>
            <a:ext cx="6179007" cy="572644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015" y="214296"/>
            <a:ext cx="1477903" cy="1485220"/>
          </a:xfrm>
          <a:prstGeom prst="rect">
            <a:avLst/>
          </a:prstGeom>
          <a:noFill/>
        </p:spPr>
      </p:pic>
      <p:pic>
        <p:nvPicPr>
          <p:cNvPr id="3076" name="Picture 4" descr="C:\Users\Admin\Desktop\66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8"/>
            <a:ext cx="1714512" cy="1143373"/>
          </a:xfrm>
          <a:prstGeom prst="rect">
            <a:avLst/>
          </a:prstGeom>
          <a:noFill/>
        </p:spPr>
      </p:pic>
      <p:sp>
        <p:nvSpPr>
          <p:cNvPr id="7" name="ลูกศรซ้าย-ขวา 6"/>
          <p:cNvSpPr/>
          <p:nvPr/>
        </p:nvSpPr>
        <p:spPr>
          <a:xfrm>
            <a:off x="5429256" y="2357436"/>
            <a:ext cx="857256" cy="500066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0298" y="785800"/>
            <a:ext cx="57864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แนวทางการนำเสนอข้อมูล </a:t>
            </a:r>
            <a: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6146" name="Picture 2" descr="C:\Users\Admin\Desktop\386074.jpg"/>
          <p:cNvPicPr>
            <a:picLocks noChangeAspect="1" noChangeArrowheads="1"/>
          </p:cNvPicPr>
          <p:nvPr/>
        </p:nvPicPr>
        <p:blipFill>
          <a:blip r:embed="rId5" cstate="print"/>
          <a:srcRect l="13721" t="15443" r="9864" b="11204"/>
          <a:stretch>
            <a:fillRect/>
          </a:stretch>
        </p:blipFill>
        <p:spPr bwMode="auto">
          <a:xfrm>
            <a:off x="3286115" y="1449754"/>
            <a:ext cx="1571637" cy="2681026"/>
          </a:xfrm>
          <a:prstGeom prst="rect">
            <a:avLst/>
          </a:prstGeom>
          <a:noFill/>
        </p:spPr>
      </p:pic>
      <p:pic>
        <p:nvPicPr>
          <p:cNvPr id="6147" name="Picture 3" descr="C:\Users\Admin\Desktop\386144.jpg"/>
          <p:cNvPicPr>
            <a:picLocks noChangeAspect="1" noChangeArrowheads="1"/>
          </p:cNvPicPr>
          <p:nvPr/>
        </p:nvPicPr>
        <p:blipFill>
          <a:blip r:embed="rId6" cstate="print"/>
          <a:srcRect l="11538" t="16052" r="11539" b="8197"/>
          <a:stretch>
            <a:fillRect/>
          </a:stretch>
        </p:blipFill>
        <p:spPr bwMode="auto">
          <a:xfrm>
            <a:off x="6786578" y="1535899"/>
            <a:ext cx="1571636" cy="2750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214296"/>
            <a:ext cx="6179007" cy="572644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31" y="214296"/>
            <a:ext cx="1279549" cy="1285884"/>
          </a:xfrm>
          <a:prstGeom prst="rect">
            <a:avLst/>
          </a:prstGeom>
          <a:noFill/>
        </p:spPr>
      </p:pic>
      <p:sp>
        <p:nvSpPr>
          <p:cNvPr id="7" name="ลูกศรซ้าย-ขวา 6"/>
          <p:cNvSpPr/>
          <p:nvPr/>
        </p:nvSpPr>
        <p:spPr>
          <a:xfrm>
            <a:off x="4500562" y="2857502"/>
            <a:ext cx="714380" cy="428628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0298" y="785800"/>
            <a:ext cx="57864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แนวทางการนำเสนอข้อมูล </a:t>
            </a:r>
            <a: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7171" name="Picture 3" descr="C:\Users\Admin\Desktop\386149.jpg"/>
          <p:cNvPicPr>
            <a:picLocks noChangeAspect="1" noChangeArrowheads="1"/>
          </p:cNvPicPr>
          <p:nvPr/>
        </p:nvPicPr>
        <p:blipFill>
          <a:blip r:embed="rId4" cstate="print"/>
          <a:srcRect l="6861" t="11582" r="14389" b="7511"/>
          <a:stretch>
            <a:fillRect/>
          </a:stretch>
        </p:blipFill>
        <p:spPr bwMode="auto">
          <a:xfrm>
            <a:off x="2428860" y="2631263"/>
            <a:ext cx="1375998" cy="2512255"/>
          </a:xfrm>
          <a:prstGeom prst="rect">
            <a:avLst/>
          </a:prstGeom>
          <a:noFill/>
        </p:spPr>
      </p:pic>
      <p:pic>
        <p:nvPicPr>
          <p:cNvPr id="12" name="รูปภาพ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214428"/>
            <a:ext cx="171451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รูปภาพ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2143122"/>
            <a:ext cx="171451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รูปภาพ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000378"/>
            <a:ext cx="17145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รูปภาพ 1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1" y="4000510"/>
            <a:ext cx="1714512" cy="10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Admin\Desktop\frame (6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571882"/>
            <a:ext cx="1214446" cy="1214446"/>
          </a:xfrm>
          <a:prstGeom prst="rect">
            <a:avLst/>
          </a:prstGeom>
          <a:noFill/>
        </p:spPr>
      </p:pic>
      <p:pic>
        <p:nvPicPr>
          <p:cNvPr id="17" name="Picture 3" descr="C:\Users\Admin\Desktop\386155.jpg"/>
          <p:cNvPicPr>
            <a:picLocks noChangeAspect="1" noChangeArrowheads="1"/>
          </p:cNvPicPr>
          <p:nvPr/>
        </p:nvPicPr>
        <p:blipFill>
          <a:blip r:embed="rId10" cstate="print"/>
          <a:srcRect t="11582"/>
          <a:stretch>
            <a:fillRect/>
          </a:stretch>
        </p:blipFill>
        <p:spPr bwMode="auto">
          <a:xfrm>
            <a:off x="7643835" y="1214429"/>
            <a:ext cx="1136634" cy="1785949"/>
          </a:xfrm>
          <a:prstGeom prst="rect">
            <a:avLst/>
          </a:prstGeom>
          <a:noFill/>
        </p:spPr>
      </p:pic>
      <p:pic>
        <p:nvPicPr>
          <p:cNvPr id="7172" name="Picture 4" descr="C:\Users\Admin\Desktop\386157.jpg"/>
          <p:cNvPicPr>
            <a:picLocks noChangeAspect="1" noChangeArrowheads="1"/>
          </p:cNvPicPr>
          <p:nvPr/>
        </p:nvPicPr>
        <p:blipFill>
          <a:blip r:embed="rId11" cstate="print"/>
          <a:srcRect t="3484" r="-2911" b="-1207"/>
          <a:stretch>
            <a:fillRect/>
          </a:stretch>
        </p:blipFill>
        <p:spPr bwMode="auto">
          <a:xfrm>
            <a:off x="7643834" y="3071816"/>
            <a:ext cx="1143008" cy="1928826"/>
          </a:xfrm>
          <a:prstGeom prst="rect">
            <a:avLst/>
          </a:prstGeom>
          <a:noFill/>
        </p:spPr>
      </p:pic>
      <p:pic>
        <p:nvPicPr>
          <p:cNvPr id="1026" name="Picture 2" descr="C:\Users\Admin\Desktop\386176.jpg"/>
          <p:cNvPicPr>
            <a:picLocks noChangeAspect="1" noChangeArrowheads="1"/>
          </p:cNvPicPr>
          <p:nvPr/>
        </p:nvPicPr>
        <p:blipFill>
          <a:blip r:embed="rId12" cstate="print"/>
          <a:srcRect l="6861" t="30885" r="10810" b="22787"/>
          <a:stretch>
            <a:fillRect/>
          </a:stretch>
        </p:blipFill>
        <p:spPr bwMode="auto">
          <a:xfrm>
            <a:off x="2428860" y="1285866"/>
            <a:ext cx="1428760" cy="1428760"/>
          </a:xfrm>
          <a:prstGeom prst="rect">
            <a:avLst/>
          </a:prstGeom>
          <a:noFill/>
        </p:spPr>
      </p:pic>
      <p:pic>
        <p:nvPicPr>
          <p:cNvPr id="18" name="รูปภาพ 17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71934" y="1643056"/>
            <a:ext cx="142876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รูปภาพ 18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71934" y="3571882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214296"/>
            <a:ext cx="6179007" cy="572644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015" y="214296"/>
            <a:ext cx="1477903" cy="1485220"/>
          </a:xfrm>
          <a:prstGeom prst="rect">
            <a:avLst/>
          </a:prstGeom>
          <a:noFill/>
        </p:spPr>
      </p:pic>
      <p:pic>
        <p:nvPicPr>
          <p:cNvPr id="3076" name="Picture 4" descr="C:\Users\Admin\Desktop\66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9868" y="1357305"/>
            <a:ext cx="1499719" cy="1000132"/>
          </a:xfrm>
          <a:prstGeom prst="rect">
            <a:avLst/>
          </a:prstGeom>
          <a:noFill/>
        </p:spPr>
      </p:pic>
      <p:sp>
        <p:nvSpPr>
          <p:cNvPr id="7" name="ลูกศรซ้าย-ขวา 6"/>
          <p:cNvSpPr/>
          <p:nvPr/>
        </p:nvSpPr>
        <p:spPr>
          <a:xfrm>
            <a:off x="4286248" y="2500312"/>
            <a:ext cx="714380" cy="428628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0298" y="785800"/>
            <a:ext cx="57864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แนวทางการนำเสนอข้อมูล </a:t>
            </a:r>
            <a: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8194" name="Picture 2" descr="C:\Users\Admin\Desktop\386154.jpg"/>
          <p:cNvPicPr>
            <a:picLocks noChangeAspect="1" noChangeArrowheads="1"/>
          </p:cNvPicPr>
          <p:nvPr/>
        </p:nvPicPr>
        <p:blipFill>
          <a:blip r:embed="rId5" cstate="print"/>
          <a:srcRect l="9091" t="5611" r="9091" b="30444"/>
          <a:stretch>
            <a:fillRect/>
          </a:stretch>
        </p:blipFill>
        <p:spPr bwMode="auto">
          <a:xfrm>
            <a:off x="2428860" y="1857369"/>
            <a:ext cx="1428760" cy="1984389"/>
          </a:xfrm>
          <a:prstGeom prst="rect">
            <a:avLst/>
          </a:prstGeom>
          <a:noFill/>
        </p:spPr>
      </p:pic>
      <p:pic>
        <p:nvPicPr>
          <p:cNvPr id="8196" name="Picture 4" descr="C:\Users\Admin\Desktop\062_04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2928940"/>
            <a:ext cx="1500198" cy="1000132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00628" y="2285998"/>
            <a:ext cx="364333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  <a:hlinkClick r:id="rId7" action="ppaction://hlinkfile"/>
              </a:rPr>
              <a:t>๑.คลิปวีดีโอ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  <a:hlinkClick r:id="rId8" action="ppaction://hlinkfile"/>
              </a:rPr>
              <a:t>กระบวนการการจัดการความรู้ </a:t>
            </a:r>
            <a: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72066" y="4071948"/>
            <a:ext cx="364333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  <a:hlinkClick r:id="rId9" action="ppaction://hlinkfile"/>
              </a:rPr>
              <a:t> </a:t>
            </a:r>
            <a:r>
              <a:rPr lang="th-TH" sz="20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  <a:hlinkClick r:id="rId9" action="ppaction://hlinkfile"/>
              </a:rPr>
              <a:t>๒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  <a:hlinkClick r:id="rId9" action="ppaction://hlinkfile"/>
              </a:rPr>
              <a:t>.คลิปวีดีโอนวัตกรรมการจัดการความรู้ </a:t>
            </a:r>
            <a: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0"/>
          <a:srcRect l="9950" t="28761" r="9203" b="38052"/>
          <a:stretch>
            <a:fillRect/>
          </a:stretch>
        </p:blipFill>
        <p:spPr bwMode="auto">
          <a:xfrm>
            <a:off x="500034" y="3929072"/>
            <a:ext cx="46434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1420"/>
            <a:ext cx="6179007" cy="572644"/>
          </a:xfrm>
        </p:spPr>
        <p:txBody>
          <a:bodyPr>
            <a:noAutofit/>
          </a:bodyPr>
          <a:lstStyle/>
          <a:p>
            <a:pPr algn="ctr"/>
            <a: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แบบประเมิน (</a:t>
            </a:r>
            <a:r>
              <a:rPr lang="en-US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CHECK LIST KM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i="1" u="sng" dirty="0" smtClean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785800"/>
            <a:ext cx="6715172" cy="208823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sz="19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31" y="214296"/>
            <a:ext cx="1279549" cy="1285884"/>
          </a:xfrm>
          <a:prstGeom prst="rect">
            <a:avLst/>
          </a:prstGeom>
          <a:noFill/>
        </p:spPr>
      </p:pic>
      <p:sp>
        <p:nvSpPr>
          <p:cNvPr id="7" name="ลูกศรซ้าย-ขวา 6"/>
          <p:cNvSpPr/>
          <p:nvPr/>
        </p:nvSpPr>
        <p:spPr>
          <a:xfrm>
            <a:off x="4500562" y="2714626"/>
            <a:ext cx="714380" cy="428628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0298" y="642924"/>
            <a:ext cx="57864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แนวทางการนำเสนอข้อมูล </a:t>
            </a:r>
            <a: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2" name="รูปภาพ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142990"/>
            <a:ext cx="192882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รูปภาพ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214560"/>
            <a:ext cx="19288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Admin\Desktop\frame (6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571882"/>
            <a:ext cx="1214446" cy="1214446"/>
          </a:xfrm>
          <a:prstGeom prst="rect">
            <a:avLst/>
          </a:prstGeom>
          <a:noFill/>
        </p:spPr>
      </p:pic>
      <p:pic>
        <p:nvPicPr>
          <p:cNvPr id="2050" name="Picture 2" descr="C:\Users\Admin\Desktop\386222.jpg"/>
          <p:cNvPicPr>
            <a:picLocks noChangeAspect="1" noChangeArrowheads="1"/>
          </p:cNvPicPr>
          <p:nvPr/>
        </p:nvPicPr>
        <p:blipFill>
          <a:blip r:embed="rId7" cstate="print"/>
          <a:srcRect l="8333" t="4689" r="8334" b="1524"/>
          <a:stretch>
            <a:fillRect/>
          </a:stretch>
        </p:blipFill>
        <p:spPr bwMode="auto">
          <a:xfrm>
            <a:off x="2643174" y="1500180"/>
            <a:ext cx="1428760" cy="2857520"/>
          </a:xfrm>
          <a:prstGeom prst="rect">
            <a:avLst/>
          </a:prstGeom>
          <a:noFill/>
        </p:spPr>
      </p:pic>
      <p:pic>
        <p:nvPicPr>
          <p:cNvPr id="2051" name="Picture 3" descr="C:\Users\Admin\Desktop\386263.jpg"/>
          <p:cNvPicPr>
            <a:picLocks noChangeAspect="1" noChangeArrowheads="1"/>
          </p:cNvPicPr>
          <p:nvPr/>
        </p:nvPicPr>
        <p:blipFill>
          <a:blip r:embed="rId8" cstate="print"/>
          <a:srcRect l="6861" t="11582"/>
          <a:stretch>
            <a:fillRect/>
          </a:stretch>
        </p:blipFill>
        <p:spPr bwMode="auto">
          <a:xfrm>
            <a:off x="5572132" y="3313418"/>
            <a:ext cx="1000132" cy="1687224"/>
          </a:xfrm>
          <a:prstGeom prst="rect">
            <a:avLst/>
          </a:prstGeom>
          <a:noFill/>
        </p:spPr>
      </p:pic>
      <p:pic>
        <p:nvPicPr>
          <p:cNvPr id="2052" name="Picture 4" descr="C:\Users\Admin\Desktop\386264.jpg"/>
          <p:cNvPicPr>
            <a:picLocks noChangeAspect="1" noChangeArrowheads="1"/>
          </p:cNvPicPr>
          <p:nvPr/>
        </p:nvPicPr>
        <p:blipFill>
          <a:blip r:embed="rId9" cstate="print"/>
          <a:srcRect t="3861"/>
          <a:stretch>
            <a:fillRect/>
          </a:stretch>
        </p:blipFill>
        <p:spPr bwMode="auto">
          <a:xfrm>
            <a:off x="6500826" y="3293118"/>
            <a:ext cx="1041257" cy="1778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296</Words>
  <Application>Microsoft Office PowerPoint</Application>
  <PresentationFormat>นำเสนอทางหน้าจอ (16:9)</PresentationFormat>
  <Paragraphs>159</Paragraphs>
  <Slides>21</Slides>
  <Notes>20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Office Theme</vt:lpstr>
      <vt:lpstr>  แบบประเมินการจัดการความรู้ KM ตนเองของ นขต.ชย.ทร. (KM NPD CHECK POINT) </vt:lpstr>
      <vt:lpstr> ที่มาแบบประเมิน  </vt:lpstr>
      <vt:lpstr> แบบประเมิน (CHECK LIST KM)  </vt:lpstr>
      <vt:lpstr> แบบประเมิน (CHECK LIST KM)  </vt:lpstr>
      <vt:lpstr> แบบประเมิน (CHECK LIST KM)  </vt:lpstr>
      <vt:lpstr> แบบประเมิน (CHECK LIST KM)  </vt:lpstr>
      <vt:lpstr> แบบประเมิน (CHECK LIST KM)  </vt:lpstr>
      <vt:lpstr> แบบประเมิน (CHECK LIST KM)  </vt:lpstr>
      <vt:lpstr> แบบประเมิน (CHECK LIST KM)  </vt:lpstr>
      <vt:lpstr> แบบประเมิน (CHECK LIST KM)  </vt:lpstr>
      <vt:lpstr> แบบประเมิน (CHECK LIST KM)  </vt:lpstr>
      <vt:lpstr> แบบประเมิน (CHECK LIST KM)  </vt:lpstr>
      <vt:lpstr> แบบประเมิน (CHECK LIST KM)  </vt:lpstr>
      <vt:lpstr> แบบประเมิน (CHECK LIST KM)  </vt:lpstr>
      <vt:lpstr> แบบประเมิน (CHECK LIST KM)  </vt:lpstr>
      <vt:lpstr> แบบประเมิน (CHECK LIST KM)  </vt:lpstr>
      <vt:lpstr> แบบประเมิน (CHECK LIST KM)  </vt:lpstr>
      <vt:lpstr> แบบประเมิน (CHECK LIST KM)  </vt:lpstr>
      <vt:lpstr> แบบประเมิน (CHECK LIST KM)  </vt:lpstr>
      <vt:lpstr> แบบประเมิน (CHECK LIST KM)  </vt:lpstr>
      <vt:lpstr>ภาพนิ่ง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290</cp:revision>
  <dcterms:created xsi:type="dcterms:W3CDTF">2013-08-21T19:17:07Z</dcterms:created>
  <dcterms:modified xsi:type="dcterms:W3CDTF">2019-04-26T10:11:01Z</dcterms:modified>
</cp:coreProperties>
</file>