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372" r:id="rId2"/>
    <p:sldId id="391" r:id="rId3"/>
    <p:sldId id="373" r:id="rId4"/>
    <p:sldId id="379" r:id="rId5"/>
    <p:sldId id="380" r:id="rId6"/>
    <p:sldId id="382" r:id="rId7"/>
    <p:sldId id="383" r:id="rId8"/>
    <p:sldId id="384" r:id="rId9"/>
    <p:sldId id="386" r:id="rId10"/>
    <p:sldId id="387" r:id="rId11"/>
    <p:sldId id="388" r:id="rId12"/>
    <p:sldId id="337" r:id="rId13"/>
    <p:sldId id="390" r:id="rId14"/>
    <p:sldId id="392" r:id="rId15"/>
    <p:sldId id="338" r:id="rId16"/>
    <p:sldId id="378" r:id="rId17"/>
    <p:sldId id="339" r:id="rId18"/>
    <p:sldId id="336" r:id="rId19"/>
    <p:sldId id="340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348" r:id="rId28"/>
    <p:sldId id="349" r:id="rId29"/>
    <p:sldId id="350" r:id="rId30"/>
    <p:sldId id="351" r:id="rId31"/>
    <p:sldId id="352" r:id="rId32"/>
    <p:sldId id="353" r:id="rId33"/>
    <p:sldId id="354" r:id="rId34"/>
    <p:sldId id="355" r:id="rId35"/>
    <p:sldId id="356" r:id="rId36"/>
    <p:sldId id="357" r:id="rId37"/>
    <p:sldId id="358" r:id="rId38"/>
    <p:sldId id="359" r:id="rId39"/>
    <p:sldId id="360" r:id="rId40"/>
    <p:sldId id="361" r:id="rId41"/>
    <p:sldId id="362" r:id="rId42"/>
    <p:sldId id="363" r:id="rId43"/>
    <p:sldId id="364" r:id="rId44"/>
    <p:sldId id="365" r:id="rId45"/>
    <p:sldId id="366" r:id="rId46"/>
    <p:sldId id="367" r:id="rId47"/>
    <p:sldId id="368" r:id="rId48"/>
    <p:sldId id="369" r:id="rId49"/>
    <p:sldId id="370" r:id="rId50"/>
    <p:sldId id="260" r:id="rId5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CC0099"/>
    <a:srgbClr val="1D3A00"/>
    <a:srgbClr val="990099"/>
    <a:srgbClr val="6C1A00"/>
    <a:srgbClr val="007033"/>
    <a:srgbClr val="FFCC66"/>
    <a:srgbClr val="FE9202"/>
    <a:srgbClr val="00A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125" d="100"/>
          <a:sy n="125" d="100"/>
        </p:scale>
        <p:origin x="692" y="-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mqa61\pmqa62\&#3627;&#3617;&#3623;&#3604;7\00.&#3611;&#3619;&#3632;&#3648;&#3617;&#3636;&#3609;&#3605;&#3609;&#3648;&#3629;&#3591;%2062%20&#3586;&#3629;&#3591;&#3588;&#3603;&#3632;&#3607;&#3635;&#3591;&#3634;&#3609;%20PMQA%20&#3594;&#3618;.&#3607;&#3619;.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mqa61\pmqa62\&#3627;&#3617;&#3623;&#3604;7\00.&#3611;&#3619;&#3632;&#3648;&#3617;&#3636;&#3609;&#3605;&#3609;&#3648;&#3629;&#3591;%2062%20&#3586;&#3629;&#3591;&#3588;&#3603;&#3632;&#3607;&#3635;&#3591;&#3634;&#3609;%20PMQA%20&#3594;&#3618;.&#3607;&#3619;.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8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r>
              <a:rPr lang="th-TH" sz="1600" dirty="0"/>
              <a:t>คะแนนในการจัดการความรู้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มว7!$G$58</c:f>
              <c:strCache>
                <c:ptCount val="1"/>
                <c:pt idx="0">
                  <c:v>คะแนนในการจัดการความรู้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มว7!$F$59:$F$63</c:f>
              <c:numCache>
                <c:formatCode>General</c:formatCode>
                <c:ptCount val="5"/>
                <c:pt idx="0">
                  <c:v>58</c:v>
                </c:pt>
                <c:pt idx="1">
                  <c:v>59</c:v>
                </c:pt>
                <c:pt idx="2">
                  <c:v>60</c:v>
                </c:pt>
                <c:pt idx="3">
                  <c:v>61</c:v>
                </c:pt>
                <c:pt idx="4">
                  <c:v>62</c:v>
                </c:pt>
              </c:numCache>
            </c:numRef>
          </c:cat>
          <c:val>
            <c:numRef>
              <c:f>มว7!$G$59:$G$63</c:f>
              <c:numCache>
                <c:formatCode>General</c:formatCode>
                <c:ptCount val="5"/>
                <c:pt idx="0">
                  <c:v>49.3</c:v>
                </c:pt>
                <c:pt idx="1">
                  <c:v>97</c:v>
                </c:pt>
                <c:pt idx="2">
                  <c:v>91.4</c:v>
                </c:pt>
                <c:pt idx="3">
                  <c:v>94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5A-423B-8815-5079517E16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301632"/>
        <c:axId val="95303168"/>
      </c:barChart>
      <c:catAx>
        <c:axId val="9530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95303168"/>
        <c:crosses val="autoZero"/>
        <c:auto val="1"/>
        <c:lblAlgn val="ctr"/>
        <c:lblOffset val="100"/>
        <c:noMultiLvlLbl val="0"/>
      </c:catAx>
      <c:valAx>
        <c:axId val="95303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95301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200" b="1">
          <a:latin typeface="TH SarabunPSK" panose="020B0500040200020003" pitchFamily="34" charset="-34"/>
          <a:cs typeface="TH SarabunPSK" panose="020B0500040200020003" pitchFamily="34" charset="-34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มว7!$G$78</c:f>
              <c:strCache>
                <c:ptCount val="1"/>
                <c:pt idx="0">
                  <c:v>คะแนน PMQA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มว7!$F$79:$F$82</c:f>
              <c:numCache>
                <c:formatCode>General</c:formatCode>
                <c:ptCount val="4"/>
                <c:pt idx="0">
                  <c:v>59</c:v>
                </c:pt>
                <c:pt idx="1">
                  <c:v>60</c:v>
                </c:pt>
                <c:pt idx="2">
                  <c:v>61</c:v>
                </c:pt>
                <c:pt idx="3">
                  <c:v>62</c:v>
                </c:pt>
              </c:numCache>
            </c:numRef>
          </c:cat>
          <c:val>
            <c:numRef>
              <c:f>มว7!$G$79:$G$82</c:f>
              <c:numCache>
                <c:formatCode>General</c:formatCode>
                <c:ptCount val="4"/>
                <c:pt idx="0">
                  <c:v>84</c:v>
                </c:pt>
                <c:pt idx="1">
                  <c:v>88</c:v>
                </c:pt>
                <c:pt idx="2">
                  <c:v>86.6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CE-41B8-85D4-DE02604C81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434816"/>
        <c:axId val="52436352"/>
      </c:barChart>
      <c:catAx>
        <c:axId val="5243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52436352"/>
        <c:crosses val="autoZero"/>
        <c:auto val="1"/>
        <c:lblAlgn val="ctr"/>
        <c:lblOffset val="100"/>
        <c:noMultiLvlLbl val="0"/>
      </c:catAx>
      <c:valAx>
        <c:axId val="52436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en-US"/>
          </a:p>
        </c:txPr>
        <c:crossAx val="52434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200" b="1">
          <a:latin typeface="TH SarabunPSK" panose="020B0500040200020003" pitchFamily="34" charset="-34"/>
          <a:cs typeface="TH SarabunPSK" panose="020B0500040200020003" pitchFamily="34" charset="-34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6EAFB-82C1-436C-8C7F-B150D1E829AE}" type="datetimeFigureOut">
              <a:rPr lang="th-TH" smtClean="0"/>
              <a:pPr/>
              <a:t>13/04/63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B65C1-6E8A-487B-9704-4221EA21008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5481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CF2DC-37E9-4665-B4DA-1E2CBCA7D306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CA383-8A30-457B-8FD8-E45404AFAF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CA383-8A30-457B-8FD8-E45404AFAF7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64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CA383-8A30-457B-8FD8-E45404AFAF7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83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CA383-8A30-457B-8FD8-E45404AFAF7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508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CA383-8A30-457B-8FD8-E45404AFAF7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416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CA383-8A30-457B-8FD8-E45404AFAF7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563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CA383-8A30-457B-8FD8-E45404AFAF7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2909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CA383-8A30-457B-8FD8-E45404AFAF7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212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CA383-8A30-457B-8FD8-E45404AFAF7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726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CA383-8A30-457B-8FD8-E45404AFAF7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625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CA383-8A30-457B-8FD8-E45404AFAF7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907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CA383-8A30-457B-8FD8-E45404AFAF7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59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CA383-8A30-457B-8FD8-E45404AFAF7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645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CA383-8A30-457B-8FD8-E45404AFAF7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443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CA383-8A30-457B-8FD8-E45404AFAF7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457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CA383-8A30-457B-8FD8-E45404AFAF7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597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CA383-8A30-457B-8FD8-E45404AFAF7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083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CA383-8A30-457B-8FD8-E45404AFAF7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200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CA383-8A30-457B-8FD8-E45404AFAF79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223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CA383-8A30-457B-8FD8-E45404AFAF7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098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CA383-8A30-457B-8FD8-E45404AFAF79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58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CA383-8A30-457B-8FD8-E45404AFAF79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136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CA383-8A30-457B-8FD8-E45404AFAF79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5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CA383-8A30-457B-8FD8-E45404AFAF7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391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CA383-8A30-457B-8FD8-E45404AFAF79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218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CA383-8A30-457B-8FD8-E45404AFAF79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957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CA383-8A30-457B-8FD8-E45404AFAF79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699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CA383-8A30-457B-8FD8-E45404AFAF79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885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CA383-8A30-457B-8FD8-E45404AFAF79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797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CA383-8A30-457B-8FD8-E45404AFAF79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343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CA383-8A30-457B-8FD8-E45404AFAF79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621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CA383-8A30-457B-8FD8-E45404AFAF79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93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53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CA383-8A30-457B-8FD8-E45404AFAF7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09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CA383-8A30-457B-8FD8-E45404AFAF7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09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CA383-8A30-457B-8FD8-E45404AFAF7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CA383-8A30-457B-8FD8-E45404AFAF7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08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CA383-8A30-457B-8FD8-E45404AFAF7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01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CA383-8A30-457B-8FD8-E45404AFAF7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22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4375" y="1502815"/>
            <a:ext cx="7024430" cy="13743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75" y="739290"/>
            <a:ext cx="7024265" cy="610820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BD2C5227-C5DF-4B03-B0E5-5447354F93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70" cy="91623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10"/>
            <a:ext cx="8246070" cy="3512212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433880"/>
            <a:ext cx="6566315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044700"/>
            <a:ext cx="6566315" cy="351106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281175"/>
            <a:ext cx="7940659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481109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960930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481109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60930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6C4E56-1831-4865-9A58-0AAAFB400193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&#3588;&#3621;&#3636;&#3611;%20KM%20&#3585;&#3623;&#3585;+&#3594;&#3618;/&#3594;&#3618;/172271.t.mp4" TargetMode="External"/><Relationship Id="rId3" Type="http://schemas.openxmlformats.org/officeDocument/2006/relationships/image" Target="../media/image5.gif"/><Relationship Id="rId7" Type="http://schemas.openxmlformats.org/officeDocument/2006/relationships/hyperlink" Target="4%20&#3614;&#3619;&#3637;&#3648;&#3595;&#3609;&#3605;&#3660;%20&#3607;&#3619;..pptx" TargetMode="External"/><Relationship Id="rId2" Type="http://schemas.openxmlformats.org/officeDocument/2006/relationships/hyperlink" Target="~$&#3656;&#3617;&#3639;&#3629;&#3585;&#3634;&#3619;&#3592;&#3633;&#3604;&#3585;&#3634;&#3619;&#3588;&#3623;&#3634;&#3617;&#3619;&#3641;&#3657;%20&#3594;&#3618;.&#3607;&#3619;.63.docx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&#3648;&#3629;&#3585;&#3626;&#3634;&#3619;&#3648;&#3626;&#3609;&#3629;%20KM%20&#3607;&#3619;.&#3591;&#3611;.62/&#3649;&#3610;&#3610;&#3648;&#3626;&#3609;&#3629;%20BP%20&#3649;&#3612;&#3609;&#3585;&#3614;&#3633;&#3602;&#3609;&#3634;&#3619;&#3632;&#3610;&#3610;&#3591;&#3634;&#3609;&#3594;&#3656;&#3634;&#3591;%20&#3585;&#3623;&#3585;.&#3594;&#3618;.&#3607;&#3619;.&#3591;&#3611;.62.docx" TargetMode="External"/><Relationship Id="rId11" Type="http://schemas.openxmlformats.org/officeDocument/2006/relationships/hyperlink" Target="&#3588;&#3621;&#3636;&#3611;%20KM%20&#3585;&#3623;&#3585;+&#3594;&#3618;/&#3594;&#3618;/172282.t.mp4" TargetMode="External"/><Relationship Id="rId5" Type="http://schemas.openxmlformats.org/officeDocument/2006/relationships/hyperlink" Target="&#3648;&#3629;&#3585;&#3626;&#3634;&#3619;&#3648;&#3626;&#3609;&#3629;%20KM%20&#3607;&#3619;.&#3591;&#3611;.62/&#3629;&#3609;&#3640;&#3612;&#3609;&#3623;&#3585;3%2062%20&#3649;&#3585;&#3657;&#3652;&#3586;.doc" TargetMode="External"/><Relationship Id="rId10" Type="http://schemas.openxmlformats.org/officeDocument/2006/relationships/hyperlink" Target="&#3588;&#3621;&#3636;&#3611;%20KM%20&#3585;&#3623;&#3585;+&#3594;&#3618;/&#3594;&#3618;/172276.t.mp4" TargetMode="External"/><Relationship Id="rId4" Type="http://schemas.openxmlformats.org/officeDocument/2006/relationships/image" Target="../media/image6.jpeg"/><Relationship Id="rId9" Type="http://schemas.openxmlformats.org/officeDocument/2006/relationships/hyperlink" Target="&#3588;&#3621;&#3636;&#3611;%20KM%20&#3585;&#3623;&#3585;+&#3594;&#3618;/&#3594;&#3618;/172272.t.mp4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&#3588;&#3621;&#3636;&#3611;KM62/&#3588;&#3621;&#3636;&#3611;&#3607;&#3637;&#3656;%202%20(&#3621;&#3591;%20LINE).mp4" TargetMode="External"/><Relationship Id="rId13" Type="http://schemas.openxmlformats.org/officeDocument/2006/relationships/hyperlink" Target="&#3619;&#3634;&#3618;&#3591;&#3634;&#3609;%209%20&#3648;&#3604;&#3639;&#3629;&#3609;%20&#3591;&#3611;.62/&#3619;&#3634;&#3618;&#3591;&#3634;&#3609;%209%20&#3648;&#3604;&#3639;&#3629;&#3609;%20&#3591;&#3611;.62.xlsx" TargetMode="External"/><Relationship Id="rId3" Type="http://schemas.openxmlformats.org/officeDocument/2006/relationships/image" Target="../media/image5.gif"/><Relationship Id="rId7" Type="http://schemas.openxmlformats.org/officeDocument/2006/relationships/hyperlink" Target="&#3588;&#3621;&#3636;&#3611;KM62/&#3588;&#3621;&#3636;&#3611;%201%20part%202%20(&#3651;&#3594;&#3657;&#3591;&#3634;&#3609;).mp4" TargetMode="External"/><Relationship Id="rId12" Type="http://schemas.openxmlformats.org/officeDocument/2006/relationships/hyperlink" Target="&#3619;&#3634;&#3618;&#3591;&#3634;&#3609;%209%20&#3648;&#3604;&#3639;&#3629;&#3609;%20&#3591;&#3611;.62/&#3610;&#3633;&#3609;&#3607;&#3638;&#3585;(&#3619;&#3634;&#3618;&#3591;&#3634;&#3609;&#3612;&#3621;&#3592;&#3633;&#3604;&#3585;&#3634;&#3619;&#3588;&#3623;&#3634;&#3617;&#3619;&#3641;&#3657;%20&#3670;&#3664;&#3619;&#3629;&#3610;%20&#3670;%20&#3648;&#3604;&#3639;&#3629;&#3609;%201).doc" TargetMode="External"/><Relationship Id="rId2" Type="http://schemas.openxmlformats.org/officeDocument/2006/relationships/hyperlink" Target="~$&#3656;&#3617;&#3639;&#3629;&#3585;&#3634;&#3619;&#3592;&#3633;&#3604;&#3585;&#3634;&#3619;&#3588;&#3623;&#3634;&#3617;&#3619;&#3641;&#3657;%20&#3594;&#3618;.&#3607;&#3619;.63.docx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&#3588;&#3621;&#3636;&#3611;KM62/&#3588;&#3621;&#3636;&#3611;%201%20part%201%20(&#3651;&#3594;&#3657;&#3591;&#3634;&#3609;).mp4" TargetMode="External"/><Relationship Id="rId11" Type="http://schemas.openxmlformats.org/officeDocument/2006/relationships/hyperlink" Target="&#3610;&#3633;&#3609;&#3607;&#3638;&#3585;&#3586;&#3629;&#3626;&#3609;&#3633;&#3610;&#3626;&#3609;&#3640;&#3609;%20SCG%20&#3648;&#3586;&#3657;&#3634;&#3619;&#3656;&#3623;&#3617;&#3609;&#3636;&#3607;&#3619;&#3619;&#3624;&#3585;&#3634;&#3619;%20&#3607;&#3619;.KM62.doc" TargetMode="External"/><Relationship Id="rId5" Type="http://schemas.openxmlformats.org/officeDocument/2006/relationships/hyperlink" Target="&#3666;&#3664;.KMA+BP62/&#3619;&#3623;&#3617;12.jpg" TargetMode="External"/><Relationship Id="rId15" Type="http://schemas.openxmlformats.org/officeDocument/2006/relationships/hyperlink" Target="&#3585;&#3634;&#3619;&#3604;&#3635;&#3648;&#3609;&#3636;&#3609;&#3591;&#3634;&#3609;KM%2063/&#3649;&#3609;&#3623;&#3607;&#3634;&#3591;%20KM63%20&#3611;&#3619;&#3633;&#3610;.pptx" TargetMode="External"/><Relationship Id="rId10" Type="http://schemas.openxmlformats.org/officeDocument/2006/relationships/hyperlink" Target="&#3588;&#3621;&#3636;&#3611;KM62/&#3588;&#3621;&#3636;&#3611;&#3607;&#3637;&#3656;%203%20(&#3621;&#3656;&#3634;&#3626;&#3640;&#3604;%20&#3651;&#3594;&#3657;&#3605;&#3633;&#3623;&#3609;&#3637;&#3657;%20&#3621;&#3591;&#3652;&#3621;&#3609;&#3660;).mp4" TargetMode="External"/><Relationship Id="rId4" Type="http://schemas.openxmlformats.org/officeDocument/2006/relationships/image" Target="../media/image6.jpeg"/><Relationship Id="rId9" Type="http://schemas.openxmlformats.org/officeDocument/2006/relationships/hyperlink" Target="&#3666;&#3664;.KMA+BP62/&#3626;&#3634;&#3619;&#3632;&#3626;&#3609;&#3648;&#3607;&#3624;.jpg" TargetMode="External"/><Relationship Id="rId14" Type="http://schemas.openxmlformats.org/officeDocument/2006/relationships/hyperlink" Target="&#3604;&#3641;&#3591;&#3634;&#3609;&#3585;&#3619;&#3617;&#3650;&#3618;&#3608;&#3634;&#3608;&#3636;&#3585;&#3634;&#3619;&#3649;&#3621;&#3632;&#3612;&#3633;&#3591;&#3648;&#3617;&#3639;&#3629;&#3591;%2030%20&#3626;.&#3588;.62/&#3586;&#3629;&#3629;&#3609;&#3640;&#3617;&#3633;&#3605;&#3636;&#3648;&#3618;&#3637;&#3656;&#3618;&#3617;&#3604;&#3641;%20&#3585;&#3619;&#3617;&#3650;&#3618;&#3608;&#3634;&#3608;&#3636;&#3585;&#3634;&#3619;%20&#3648;&#3648;&#3621;&#3632;&#3612;&#3633;&#3591;&#3648;&#3617;&#3639;.doc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&#3619;&#3634;&#3618;&#3591;&#3634;&#3609;&#3611;&#3657;&#3629;&#3609;&#3585;&#3621;&#3633;&#3610;%20Km62.pdf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14.jpeg"/><Relationship Id="rId7" Type="http://schemas.openxmlformats.org/officeDocument/2006/relationships/hyperlink" Target="&#3619;&#3634;&#3618;&#3591;&#3634;&#3609;&#3611;&#3657;&#3629;&#3609;&#3585;&#3621;&#3633;&#3610;%20PMQA%2063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../&#3591;&#3634;&#3609;KM%2062/KM63/&#3648;&#3629;&#3585;&#3626;&#3634;&#3619;%20KM%20&#3612;.&#3613;&#3638;&#3585;&#3649;&#3621;&#3632;&#3624;&#3638;&#3585;&#3625;&#3634;%20&#3591;&#3611;.62/5.&#3586;&#3633;&#3657;&#3609;&#3605;&#3629;&#3609;&#3648;&#3629;&#3585;&#3626;&#3634;&#3619;&#3585;&#3634;&#3619;&#3648;&#3626;&#3609;&#3629;&#3612;&#3621;&#3591;&#3634;&#3609;&#3586;&#3629;&#3591;&#3627;&#3621;&#3633;&#3585;&#3626;&#3641;&#3605;&#3619;&#3629;&#3634;&#3594;&#3637;&#3614;%20&#3611;&#3619;&#3632;&#3592;&#3635;&#3611;&#3637;%20&#3591;&#3611;.&#3670;&#3666;/5.2%20&#3588;&#3621;&#3636;&#3611;&#3609;&#3633;&#3585;&#3648;&#3619;&#3637;&#3618;&#3609;&#3594;&#3656;&#3634;&#3591;&#3588;&#3636;&#3604;/&#3619;&#3632;&#3610;&#3634;&#3618;&#3612;&#3657;&#3634;.mp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3627;&#3617;&#3623;&#3604;%207/PMQA7&#3591;&#3611;.62%20&#3594;&#3618;.&#3607;&#3619;..ppt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&#3588;&#3641;&#3656;&#3617;&#3639;&#3629;%20KM%20&#3594;&#3618;.&#3607;&#3619;.63.pdf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~$&#3656;&#3617;&#3639;&#3629;&#3585;&#3634;&#3619;&#3592;&#3633;&#3604;&#3585;&#3634;&#3619;&#3588;&#3623;&#3634;&#3617;&#3619;&#3641;&#3657;%20&#3594;&#3618;.&#3607;&#3619;.63.docx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jpeg"/><Relationship Id="rId4" Type="http://schemas.openxmlformats.org/officeDocument/2006/relationships/image" Target="../media/image2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2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jpeg"/><Relationship Id="rId4" Type="http://schemas.openxmlformats.org/officeDocument/2006/relationships/image" Target="../media/image2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2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2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~$&#3656;&#3617;&#3639;&#3629;&#3585;&#3634;&#3619;&#3592;&#3633;&#3604;&#3585;&#3634;&#3619;&#3588;&#3623;&#3634;&#3617;&#3619;&#3641;&#3657;%20&#3594;&#3618;.&#3607;&#3619;.63.docx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2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png"/><Relationship Id="rId4" Type="http://schemas.openxmlformats.org/officeDocument/2006/relationships/image" Target="../media/image2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2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2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2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48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gif"/><Relationship Id="rId5" Type="http://schemas.openxmlformats.org/officeDocument/2006/relationships/image" Target="../media/image46.gif"/><Relationship Id="rId4" Type="http://schemas.openxmlformats.org/officeDocument/2006/relationships/image" Target="../media/image2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~$&#3656;&#3617;&#3639;&#3629;&#3585;&#3634;&#3619;&#3592;&#3633;&#3604;&#3585;&#3634;&#3619;&#3588;&#3623;&#3634;&#3617;&#3619;&#3641;&#3657;%20&#3594;&#3618;.&#3607;&#3619;.63.docx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&#3609;&#3650;&#3610;&#3610;&#3634;&#3618;%20KM63/&#3585;&#3634;&#3619;&#3604;&#3635;&#3648;&#3609;&#3636;&#3609;&#3585;&#3634;&#3619;%20KM%20&#3626;&#3623;&#3614;.&#3607;&#3619;..pdf" TargetMode="External"/><Relationship Id="rId13" Type="http://schemas.openxmlformats.org/officeDocument/2006/relationships/hyperlink" Target="&#3666;.&#3586;&#3629;&#3651;&#3627;&#3657;%20&#3609;&#3586;&#3605;.&#3594;&#3618;.&#3607;&#3619;.%20&#3626;&#3656;&#3591;&#3619;&#3634;&#3618;&#3594;&#3639;&#3656;&#3629;%20Km%20fa%20&#3649;&#3621;&#3632;&#3612;&#3641;&#3657;&#3648;&#3594;&#3637;&#3656;&#3618;&#3623;&#3594;&#3634;&#3597;.docx" TargetMode="External"/><Relationship Id="rId3" Type="http://schemas.openxmlformats.org/officeDocument/2006/relationships/image" Target="../media/image5.gif"/><Relationship Id="rId7" Type="http://schemas.openxmlformats.org/officeDocument/2006/relationships/hyperlink" Target="&#3609;&#3650;&#3610;&#3610;&#3634;&#3618;%20KM63/&#3610;&#3607;&#3610;&#3634;&#3607;&#3627;&#3609;&#3657;&#3634;&#3607;&#3637;&#3656;%20KM%20Fa.pptx" TargetMode="External"/><Relationship Id="rId12" Type="http://schemas.openxmlformats.org/officeDocument/2006/relationships/hyperlink" Target="&#3665;.&#3588;&#3635;&#3626;&#3633;&#3656;&#3591;&#3649;&#3605;&#3656;&#3591;&#3605;&#3633;&#3657;&#3591;&#3588;&#3603;&#3632;&#3607;&#3635;&#3591;&#3634;&#3609;%20KM%20%2063%20&#3649;&#3621;&#3632;&#3586;&#3629;&#3629;&#3609;&#3640;&#3617;&#3633;&#3605;&#3636;%20(&#3594;&#3640;&#3604;&#3651;&#3627;&#3617;&#3656;).doc" TargetMode="External"/><Relationship Id="rId17" Type="http://schemas.openxmlformats.org/officeDocument/2006/relationships/hyperlink" Target="&#3585;&#3634;&#3619;&#3592;&#3633;&#3604;&#3607;&#3635;&#3649;&#3612;&#3609;%20KM63/&#3649;&#3612;&#3609;&#3611;&#3598;&#3636;&#3610;&#3633;&#3605;&#3636;&#3619;&#3634;&#3594;&#3585;&#3634;&#3619;&#3585;&#3634;&#3619;&#3592;&#3633;&#3604;&#3585;&#3634;&#3619;&#3588;&#3623;&#3634;&#3617;&#3619;&#3641;&#3657;%20KM%20&#3594;&#3618;.&#3607;&#3619;.&#3611;&#3619;&#3632;&#3592;&#3635;&#3611;&#3637;%2063%20.xls" TargetMode="External"/><Relationship Id="rId2" Type="http://schemas.openxmlformats.org/officeDocument/2006/relationships/hyperlink" Target="&#3588;&#3641;&#3656;&#3617;&#3639;&#3629;&#3585;&#3634;&#3619;&#3592;&#3633;&#3604;&#3585;&#3634;&#3619;&#3588;&#3623;&#3634;&#3617;&#3619;&#3641;&#3657;%20&#3594;&#3618;.&#3607;&#3619;.63.docx" TargetMode="External"/><Relationship Id="rId16" Type="http://schemas.openxmlformats.org/officeDocument/2006/relationships/hyperlink" Target="&#3610;&#3633;&#3609;&#3607;&#3638;&#3585;&#3586;&#3657;&#3629;&#3588;&#3623;&#3634;&#3617;/&#3629;&#3609;&#3640;&#3617;&#3633;&#3605;&#3636;&#3649;&#3612;&#3609;/&#3610;&#3633;&#3609;&#3607;&#3638;&#3585;&#3629;&#3609;&#3640;&#3617;&#3633;&#3605;&#3636;&#3649;&#3612;&#3609;%20KM62.doc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&#3609;&#3650;&#3610;&#3610;&#3634;&#3618;%20KM63/km%20&#3588;&#3639;&#3629;&#3629;&#3632;&#3652;&#3619;%20&#3609;&#3614;.&#3623;&#3636;&#3592;&#3634;&#3619;&#3603;&#3660;.wmv" TargetMode="External"/><Relationship Id="rId11" Type="http://schemas.openxmlformats.org/officeDocument/2006/relationships/hyperlink" Target="PMQA63/&#3619;&#3634;&#3618;&#3591;&#3634;&#3609;&#3611;&#3657;&#3629;&#3609;&#3585;&#3621;&#3633;&#3610;%20PMQA%2063.pdf" TargetMode="External"/><Relationship Id="rId5" Type="http://schemas.openxmlformats.org/officeDocument/2006/relationships/hyperlink" Target="&#3609;&#3650;&#3610;&#3610;&#3634;&#3618;%20KM63/&#3607;&#3636;&#3624;&#3607;&#3634;&#3591;&#3585;&#3634;&#3619;&#3586;&#3633;&#3610;&#3648;&#3588;&#3621;&#3639;&#3656;&#3629;&#3609;%20KM%20&#3607;&#3637;&#3656;&#3626;&#3629;&#3604;&#3619;&#3633;&#3610;&#3585;&#3633;&#3610;PMQA.pptx" TargetMode="External"/><Relationship Id="rId15" Type="http://schemas.openxmlformats.org/officeDocument/2006/relationships/hyperlink" Target="&#3585;&#3634;&#3619;&#3592;&#3633;&#3604;&#3607;&#3635;&#3649;&#3612;&#3609;%20KM63/&#3649;&#3612;&#3609;KM&#3594;&#3618;&#3607;&#3619;%2060-63.xlsx" TargetMode="External"/><Relationship Id="rId10" Type="http://schemas.openxmlformats.org/officeDocument/2006/relationships/hyperlink" Target="&#3648;&#3585;&#3603;&#3601;&#3660;&#3611;&#3619;&#3632;&#3648;&#3617;&#3629;&#3609;%20KM62/KMA_&#3607;&#3619;._8%20&#3585;.&#3614;.%2062.pdf" TargetMode="External"/><Relationship Id="rId4" Type="http://schemas.openxmlformats.org/officeDocument/2006/relationships/image" Target="../media/image6.jpeg"/><Relationship Id="rId9" Type="http://schemas.openxmlformats.org/officeDocument/2006/relationships/hyperlink" Target="&#3648;&#3585;&#3603;&#3601;&#3660;&#3611;&#3619;&#3632;&#3648;&#3617;&#3629;&#3609;%20KM62/&#3610;&#3619;&#3619;&#3618;&#3634;&#3618;%20&#3648;&#3585;&#3603;&#3601;&#3660;%20Best%20Practice.pptx" TargetMode="External"/><Relationship Id="rId14" Type="http://schemas.openxmlformats.org/officeDocument/2006/relationships/hyperlink" Target="&#3667;.&#3610;&#3633;&#3609;&#3607;&#3638;&#3585;&#3629;&#3609;&#3640;&#3617;&#3633;&#3605;&#3636;%20%20Km%20fa.doc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&#3666;.&#3586;&#3629;&#3651;&#3627;&#3657;%20&#3609;&#3586;&#3605;.&#3594;&#3618;.&#3607;&#3619;.%20&#3626;&#3656;&#3591;&#3619;&#3634;&#3618;&#3594;&#3639;&#3656;&#3629;%20Km%20fa%20&#3649;&#3621;&#3632;&#3612;&#3641;&#3657;&#3648;&#3594;&#3637;&#3656;&#3618;&#3623;&#3594;&#3634;&#3597;.docx" TargetMode="External"/><Relationship Id="rId13" Type="http://schemas.openxmlformats.org/officeDocument/2006/relationships/hyperlink" Target="&#3612;&#3621;&#3591;&#3634;&#3609;OPL%20&#3649;&#3621;&#3632;&#3626;&#3656;&#3591;&#3627;&#3609;&#3657;&#3634;&#3607;&#3637;&#3656;%20KM%2061/Form%20OPL%20(&#3629;&#3640;&#3607;&#3633;&#3618;).docx" TargetMode="External"/><Relationship Id="rId3" Type="http://schemas.openxmlformats.org/officeDocument/2006/relationships/image" Target="../media/image5.gif"/><Relationship Id="rId7" Type="http://schemas.openxmlformats.org/officeDocument/2006/relationships/hyperlink" Target="&#3588;&#3635;&#3626;&#3633;&#3656;&#3591;%20KM&#3585;&#3623;&#3585;.&#3594;&#3618;.&#3607;&#3619;.63/1.&#3588;&#3635;&#3626;&#3633;&#3656;&#3591;&#3649;&#3605;&#3656;&#3591;&#3605;&#3633;&#3657;&#3591;&#3588;&#3603;&#3632;&#3607;&#3635;&#3591;&#3634;&#3609;%20KM%20%2063.doc" TargetMode="External"/><Relationship Id="rId12" Type="http://schemas.openxmlformats.org/officeDocument/2006/relationships/hyperlink" Target="CP5%20&#3588;&#3641;&#3656;&#3617;&#3639;&#3629;&#3611;&#3598;&#3636;&#3610;&#3633;&#3605;&#3636;&#3591;&#3634;&#3609;&#3585;&#3619;&#3632;&#3610;&#3623;&#3609;&#3585;&#3634;&#3619;&#3614;&#3633;&#3602;&#3609;&#3634;&#3585;&#3635;&#3621;&#3633;&#3591;&#3614;&#3621;&#3626;&#3634;&#3618;%20&#3594;&#3618;..pdf" TargetMode="External"/><Relationship Id="rId17" Type="http://schemas.openxmlformats.org/officeDocument/2006/relationships/hyperlink" Target="&#3592;&#3633;&#3604;&#3609;&#3636;&#3626;&#3607;&#3619;&#3619;&#3624;&#3585;&#3634;&#3619;&#3609;&#3633;&#3585;&#3648;&#3619;&#3637;&#3618;&#3609;&#3594;&#3656;&#3634;&#3591;&#3588;&#3636;&#3604;&#3627;&#3621;&#3633;&#3585;&#3626;&#3641;&#3605;&#3619;%20&#3591;&#3611;.61%20%20&#3611;&#3619;&#3633;&#3610;&#3651;&#3594;&#3657;&#3591;&#3611;.%2061%20%20.doc" TargetMode="External"/><Relationship Id="rId2" Type="http://schemas.openxmlformats.org/officeDocument/2006/relationships/hyperlink" Target="&#3588;&#3641;&#3656;&#3617;&#3639;&#3629;&#3585;&#3634;&#3619;&#3592;&#3633;&#3604;&#3585;&#3634;&#3619;&#3588;&#3623;&#3634;&#3617;&#3619;&#3641;&#3657;%20&#3594;&#3618;.&#3607;&#3619;.63.docx" TargetMode="External"/><Relationship Id="rId16" Type="http://schemas.openxmlformats.org/officeDocument/2006/relationships/hyperlink" Target="tas_tad_aar_001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&#3665;.&#3588;&#3635;&#3626;&#3633;&#3656;&#3591;&#3649;&#3605;&#3656;&#3591;&#3605;&#3633;&#3657;&#3591;&#3588;&#3603;&#3632;&#3607;&#3635;&#3591;&#3634;&#3609;%20KM%20%2063%20&#3649;&#3621;&#3632;&#3586;&#3629;&#3629;&#3609;&#3640;&#3617;&#3633;&#3605;&#3636;%20(&#3594;&#3640;&#3604;&#3651;&#3627;&#3617;&#3656;).doc" TargetMode="External"/><Relationship Id="rId11" Type="http://schemas.openxmlformats.org/officeDocument/2006/relationships/hyperlink" Target="&#3588;&#3641;&#3656;&#3617;&#3639;&#3656;&#3629;&#3611;&#3598;&#3636;&#3610;&#3633;&#3605;&#3636;&#3591;&#3634;&#3609;%20PMQA6%20&#3591;&#3611;.&#3670;&#3666;/CP5%20&#3585;&#3634;&#3619;&#3614;&#3633;&#3602;&#3609;&#3634;&#3585;&#3635;&#3621;&#3633;&#3591;&#3614;&#3621;%20&#3591;&#3611;.62/CP%205%20&#3585;&#3619;&#3632;&#3610;&#3623;&#3609;&#3585;&#3634;&#3619;&#3614;&#3633;&#3602;&#3609;&#3634;&#3585;&#3635;&#3621;&#3633;&#3591;&#3614;&#3621;%20&#3594;&#3618;.&#3591;&#3611;.62(&#3585;&#3635;&#3627;&#3609;&#3604;&#3605;&#3633;&#3623;&#3594;&#3637;&#3657;&#3623;&#3633;&#3604;)/CP%205%20&#3588;&#3641;&#3656;&#3617;&#3639;&#3629;&#3585;&#3619;&#3632;&#3610;&#3623;&#3609;&#3585;&#3634;&#3619;&#3614;&#3633;&#3602;&#3609;&#3634;&#3585;&#3635;&#3621;&#3633;&#3591;&#3614;&#3621;%20&#3591;&#3611;.62(&#3585;&#3635;&#3627;&#3609;&#3604;&#3605;&#3633;&#3623;&#3594;&#3637;&#3657;&#3623;&#3633;&#3604;).doc" TargetMode="External"/><Relationship Id="rId5" Type="http://schemas.openxmlformats.org/officeDocument/2006/relationships/hyperlink" Target="&#3610;&#3633;&#3609;&#3607;&#3638;&#3585;%20(&#3648;&#3594;&#3636;&#3597;&#3611;&#3619;&#3632;&#3594;&#3640;&#3617;KM%20&#3588;&#3619;&#3633;&#3657;&#3591;&#3607;&#3637;&#3656;%202).doc" TargetMode="External"/><Relationship Id="rId15" Type="http://schemas.openxmlformats.org/officeDocument/2006/relationships/hyperlink" Target="http://www.techcve.net/main/index.php" TargetMode="External"/><Relationship Id="rId10" Type="http://schemas.openxmlformats.org/officeDocument/2006/relationships/hyperlink" Target="&#3588;&#3635;&#3626;&#3633;&#3656;&#3591;%20KM&#3585;&#3623;&#3585;.&#3594;&#3618;.&#3607;&#3619;.63/2.&#3586;&#3629;&#3651;&#3627;&#3657;%20&#3609;&#3586;&#3605;.&#3594;&#3618;.&#3607;&#3619;.%20&#3626;&#3656;&#3591;&#3619;&#3634;&#3618;&#3594;&#3639;&#3656;&#3629;%20Km%20fa%20&#3649;&#3621;&#3632;&#3612;&#3641;&#3657;&#3648;&#3594;&#3637;&#3656;&#3618;&#3623;&#3594;.docx" TargetMode="External"/><Relationship Id="rId4" Type="http://schemas.openxmlformats.org/officeDocument/2006/relationships/image" Target="../media/image6.jpeg"/><Relationship Id="rId9" Type="http://schemas.openxmlformats.org/officeDocument/2006/relationships/hyperlink" Target="&#3667;.&#3610;&#3633;&#3609;&#3607;&#3638;&#3585;&#3629;&#3609;&#3640;&#3617;&#3633;&#3605;&#3636;%20%20Km%20fa.doc" TargetMode="External"/><Relationship Id="rId14" Type="http://schemas.openxmlformats.org/officeDocument/2006/relationships/hyperlink" Target="&#3612;&#3621;&#3591;&#3634;&#3609;OPL%20&#3649;&#3621;&#3632;&#3626;&#3656;&#3591;&#3627;&#3609;&#3657;&#3634;&#3607;&#3637;&#3656;%20KM%2061/&#3649;&#3610;&#3610;&#3615;&#3629;&#3619;&#3660;&#3617;&#3619;&#3633;&#3610;&#3626;&#3656;&#3591;&#3627;&#3609;&#3657;&#3634;&#3607;&#3637;&#3656;%20(&#3609;.&#3607;.&#3629;&#3640;&#3607;&#3633;&#3618;).doc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&#3610;&#3633;&#3609;&#3607;&#3638;&#3585;&#3586;&#3657;&#3629;&#3588;&#3623;&#3634;&#3617;/&#3586;&#3629;&#3629;&#3609;&#3640;&#3617;&#3633;&#3605;&#3636;&#3649;&#3605;&#3656;&#3591;&#3605;&#3633;&#3657;&#3591;&#3588;&#3603;&#3632;&#3585;&#3619;&#3619;&#3617;&#3585;&#3634;&#3619;&#3588;&#3633;&#3604;&#3648;&#3621;&#3639;&#3629;&#3585;&#3612;&#3621;&#3591;&#3634;&#3609;&#3585;&#3634;&#3619;&#3592;&#3633;&#3604;&#3585;&#3634;&#3619;&#3588;&#3623;&#3634;&#3617;&#3619;&#3641;&#3657;&#3586;&#3629;&#3591;%20&#3594;&#3618;.&#3607;&#3619;.%20&#3649;&#3621;&#3632;&#3588;&#3603;&#3632;&#3585;&#3619;&#3619;&#3617;&#3585;&#3634;&#3619;&#3588;&#3633;&#3604;&#3648;&#3621;&#3639;&#3629;&#3585;.doc" TargetMode="External"/><Relationship Id="rId13" Type="http://schemas.openxmlformats.org/officeDocument/2006/relationships/hyperlink" Target="&#3588;&#3621;&#3636;&#3611;%20KM%20&#3585;&#3623;&#3585;+&#3594;&#3618;/&#3585;&#3623;&#3585;/&#3588;&#3621;&#3636;&#3611;&#3648;&#3605;&#3655;&#3617;/&#3650;&#3611;&#3619;&#3649;&#3585;&#3619;&#3617;&#3585;&#3634;&#3619;&#3592;&#3633;&#3604;&#3626;&#3633;&#3617;&#3617;&#3609;&#3634;.mp4" TargetMode="External"/><Relationship Id="rId3" Type="http://schemas.openxmlformats.org/officeDocument/2006/relationships/image" Target="../media/image5.gif"/><Relationship Id="rId7" Type="http://schemas.openxmlformats.org/officeDocument/2006/relationships/hyperlink" Target="&#3610;&#3633;&#3609;&#3607;&#3638;&#3585;&#3586;&#3657;&#3629;&#3588;&#3623;&#3634;&#3617;/&#3629;&#3609;&#3640;&#3617;&#3633;&#3605;&#3636;&#3592;&#3633;&#3604;&#3609;&#3636;&#3607;&#3619;&#3619;&#3624;&#3585;&#3634;&#3619;%20KM/&#3586;&#3629;&#3629;&#3609;&#3640;&#3617;&#3633;&#3605;&#3636;(&#3592;&#3633;&#3604;&#3609;&#3636;&#3607;&#3619;&#3619;&#3624;&#3585;&#3634;&#3619;%20&#3594;&#3618;.&#3607;&#3619;.25%20&#3648;&#3617;.&#3618;.62).doc" TargetMode="External"/><Relationship Id="rId12" Type="http://schemas.openxmlformats.org/officeDocument/2006/relationships/hyperlink" Target="&#3588;&#3621;&#3636;&#3611;%20KM%20&#3585;&#3623;&#3585;+&#3594;&#3618;/&#3585;&#3623;&#3585;/&#3588;&#3621;&#3636;&#3611;&#3648;&#3605;&#3655;&#3617;/&#3626;&#3619;&#3640;&#3611;&#3585;&#3634;&#3619;&#3604;&#3635;&#3648;&#3609;&#3636;&#3609;&#3585;&#3634;&#3619;.mp4" TargetMode="External"/><Relationship Id="rId2" Type="http://schemas.openxmlformats.org/officeDocument/2006/relationships/hyperlink" Target="&#3588;&#3641;&#3656;&#3617;&#3639;&#3629;&#3585;&#3634;&#3619;&#3592;&#3633;&#3604;&#3585;&#3634;&#3619;&#3588;&#3623;&#3634;&#3617;&#3619;&#3641;&#3657;%20&#3594;&#3618;.&#3607;&#3619;.63.docx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&#3610;&#3633;&#3609;&#3607;&#3638;&#3585;&#3586;&#3657;&#3629;&#3588;&#3623;&#3634;&#3617;/&#3586;&#3629;&#3629;&#3609;&#3640;&#3617;&#3633;&#3605;&#3636;&#3592;&#3633;&#3604;&#3611;&#3619;&#3632;&#3585;&#3623;&#3604;&#3612;&#3621;&#3591;&#3634;&#3609;%20km%20&#3585;&#3619;&#3617;/&#3629;&#3609;&#3640;&#3612;&#3609;&#3623;&#3585;%20&#3666;%20&#3586;&#3629;&#3591;&#3612;&#3609;&#3623;&#3585;%20&#3586;%20&#3648;&#3585;&#3603;&#3601;&#3660;&#3585;&#3634;&#3619;&#3651;&#3627;&#3657;&#3588;&#3632;&#3649;&#3609;&#3609;&#3619;&#3634;&#3618;&#3591;&#3634;&#3609;&#3649;&#3609;&#3623;&#3611;&#3599;&#3636;&#3610;&#3633;&#3605;&#3636;&#3607;&#3637;&#3656;&#3604;&#3637;.doc" TargetMode="External"/><Relationship Id="rId11" Type="http://schemas.openxmlformats.org/officeDocument/2006/relationships/hyperlink" Target="&#3648;&#3629;&#3585;&#3626;&#3634;&#3619;&#3648;&#3626;&#3609;&#3629;%20KM%20&#3607;&#3619;.&#3591;&#3611;.62/BP&#3649;&#3612;&#3609;&#3585;&#3614;&#3633;&#3602;&#3609;&#3634;&#3619;&#3632;&#3610;&#3610;&#3591;&#3634;&#3609;&#3594;&#3656;&#3634;&#3591;%20&#3585;&#3623;&#3585;.&#3594;&#3618;.&#3607;&#3619;.&#3591;&#3611;.62%20.docx" TargetMode="External"/><Relationship Id="rId5" Type="http://schemas.openxmlformats.org/officeDocument/2006/relationships/hyperlink" Target="&#3610;&#3633;&#3609;&#3607;&#3638;&#3585;&#3586;&#3657;&#3629;&#3588;&#3623;&#3634;&#3617;/&#3586;&#3629;&#3629;&#3609;&#3640;&#3617;&#3633;&#3605;&#3636;&#3592;&#3633;&#3604;&#3611;&#3619;&#3632;&#3585;&#3623;&#3604;&#3612;&#3621;&#3591;&#3634;&#3609;%20km%20&#3585;&#3619;&#3617;/&#3611;&#3619;&#3632;&#3648;&#3617;&#3636;&#3609;%20KMA%20RTN61-Final.xlsx" TargetMode="External"/><Relationship Id="rId15" Type="http://schemas.openxmlformats.org/officeDocument/2006/relationships/hyperlink" Target="&#3588;&#3621;&#3636;&#3611;%20KM%20&#3585;&#3623;&#3585;+&#3594;&#3618;/&#3585;&#3623;&#3585;/&#3588;&#3621;&#3636;&#3611;&#3648;&#3605;&#3655;&#3617;/&#3650;&#3611;&#3619;&#3649;&#3585;&#3619;&#3617;&#3605;&#3619;&#3623;&#3592;&#3626;&#3629;&#3610;&#3585;&#3634;&#3619;&#3605;&#3619;&#3623;&#3592;&#3626;&#3629;&#3610;&#3627;&#3621;&#3633;&#3585;&#3626;&#3641;&#3605;&#3619;&#3629;&#3634;&#3594;&#3637;&#3614;&#3631;.mp4" TargetMode="External"/><Relationship Id="rId10" Type="http://schemas.openxmlformats.org/officeDocument/2006/relationships/hyperlink" Target="&#3648;&#3629;&#3585;&#3626;&#3634;&#3619;&#3648;&#3626;&#3609;&#3629;%20KM%20&#3607;&#3619;.&#3591;&#3611;.62/&#3629;&#3609;&#3640;&#3612;&#3609;&#3623;&#3585;1%2062%20KM%20&#3585;&#3623;&#3585;.&#3594;&#3618;.&#3607;&#3619;..doc" TargetMode="External"/><Relationship Id="rId4" Type="http://schemas.openxmlformats.org/officeDocument/2006/relationships/image" Target="../media/image6.jpeg"/><Relationship Id="rId9" Type="http://schemas.openxmlformats.org/officeDocument/2006/relationships/hyperlink" Target="&#3666;.&#3586;&#3629;&#3651;&#3627;&#3657;%20&#3609;&#3586;&#3605;.&#3594;&#3618;.&#3607;&#3619;.%20&#3626;&#3656;&#3591;&#3619;&#3634;&#3618;&#3594;&#3639;&#3656;&#3629;%20Km%20fa%20&#3649;&#3621;&#3632;&#3612;&#3641;&#3657;&#3648;&#3594;&#3637;&#3656;&#3618;&#3623;&#3594;&#3634;&#3597;.docx" TargetMode="External"/><Relationship Id="rId14" Type="http://schemas.openxmlformats.org/officeDocument/2006/relationships/hyperlink" Target="&#3588;&#3621;&#3636;&#3611;%20KM%20&#3585;&#3623;&#3585;+&#3594;&#3618;/&#3585;&#3623;&#3585;/&#3588;&#3621;&#3636;&#3611;&#3648;&#3605;&#3655;&#3617;/&#3585;&#3634;&#3619;&#3610;&#3641;&#3619;&#3603;&#3634;&#3585;&#3634;&#3619;&#3626;&#3634;&#3619;&#3626;&#3609;&#3648;&#3607;&#3624;%20(&#3651;&#3594;&#3657;&#3591;&#3634;&#3609;).mp4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&#3612;&#3633;&#3591;&#3609;&#3636;&#3607;&#3619;&#3619;&#3624;&#3585;&#3634;&#3619;%20km%2062/1.pdf" TargetMode="External"/><Relationship Id="rId3" Type="http://schemas.openxmlformats.org/officeDocument/2006/relationships/image" Target="../media/image5.gif"/><Relationship Id="rId7" Type="http://schemas.openxmlformats.org/officeDocument/2006/relationships/hyperlink" Target="&#3612;.&#3605;&#3656;&#3634;&#3591;&#3654;/&#3585;&#3614;&#3626;&#3604;.jpg" TargetMode="External"/><Relationship Id="rId2" Type="http://schemas.openxmlformats.org/officeDocument/2006/relationships/hyperlink" Target="~$&#3656;&#3617;&#3639;&#3629;&#3585;&#3634;&#3619;&#3592;&#3633;&#3604;&#3585;&#3634;&#3619;&#3588;&#3623;&#3634;&#3617;&#3619;&#3641;&#3657;%20&#3594;&#3618;.&#3607;&#3619;.63.docx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&#3612;.&#3605;&#3656;&#3634;&#3591;&#3654;/&#3585;&#3612;&#3588;.jpg" TargetMode="External"/><Relationship Id="rId5" Type="http://schemas.openxmlformats.org/officeDocument/2006/relationships/hyperlink" Target="&#3612;.&#3605;&#3656;&#3634;&#3591;&#3654;/&#3585;&#3634;&#3619;&#3592;&#3633;&#3604;&#3626;&#3633;&#3617;&#3617;&#3609;&#3634;.jpg" TargetMode="External"/><Relationship Id="rId4" Type="http://schemas.openxmlformats.org/officeDocument/2006/relationships/image" Target="../media/image6.jpeg"/><Relationship Id="rId9" Type="http://schemas.openxmlformats.org/officeDocument/2006/relationships/hyperlink" Target="&#3612;&#3633;&#3591;&#3609;&#3636;&#3607;&#3619;&#3619;&#3624;&#3585;&#3634;&#3619;%20km%2062/2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319886"/>
            <a:ext cx="7094022" cy="1364732"/>
          </a:xfrm>
        </p:spPr>
        <p:txBody>
          <a:bodyPr>
            <a:noAutofit/>
          </a:bodyPr>
          <a:lstStyle/>
          <a:p>
            <a:pPr algn="ctr"/>
            <a:r>
              <a:rPr lang="th-TH" b="1" dirty="0">
                <a:solidFill>
                  <a:srgbClr val="FF00FF"/>
                </a:solidFill>
                <a:latin typeface="TH SarabunPSK" pitchFamily="34" charset="-34"/>
                <a:cs typeface="TH SarabunPSK" pitchFamily="34" charset="-34"/>
              </a:rPr>
              <a:t>ชี้แจงแนวทาง</a:t>
            </a:r>
            <a:br>
              <a:rPr lang="th-TH" b="1" dirty="0">
                <a:solidFill>
                  <a:srgbClr val="FF00FF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rgbClr val="FF00FF"/>
                </a:solidFill>
                <a:latin typeface="TH SarabunPSK" pitchFamily="34" charset="-34"/>
                <a:cs typeface="TH SarabunPSK" pitchFamily="34" charset="-34"/>
              </a:rPr>
              <a:t>การจัดการความรู้ </a:t>
            </a:r>
            <a:r>
              <a:rPr lang="th-TH" b="1" dirty="0" err="1">
                <a:solidFill>
                  <a:srgbClr val="FF00FF"/>
                </a:solidFill>
                <a:latin typeface="TH SarabunPSK" pitchFamily="34" charset="-34"/>
                <a:cs typeface="TH SarabunPSK" pitchFamily="34" charset="-34"/>
              </a:rPr>
              <a:t>นขต.ชย.ทร.งป.</a:t>
            </a:r>
            <a:r>
              <a:rPr lang="th-TH" b="1" dirty="0">
                <a:solidFill>
                  <a:srgbClr val="FF00FF"/>
                </a:solidFill>
                <a:latin typeface="TH SarabunPSK" pitchFamily="34" charset="-34"/>
                <a:cs typeface="TH SarabunPSK" pitchFamily="34" charset="-34"/>
              </a:rPr>
              <a:t>๖๓</a:t>
            </a:r>
            <a:endParaRPr lang="en-US" b="1" dirty="0">
              <a:solidFill>
                <a:srgbClr val="FF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Picture 1" descr="C:\Users\Sunisa\Desktop\p1R copy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762" y="319886"/>
            <a:ext cx="1023902" cy="1023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C:\Users\Admin\Desktop\วันแรกเสนอผลงาน KM_๑๙๐๔๑๙_000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357568"/>
            <a:ext cx="1477903" cy="1485220"/>
          </a:xfrm>
          <a:prstGeom prst="rect">
            <a:avLst/>
          </a:prstGeom>
          <a:noFill/>
        </p:spPr>
      </p:pic>
      <p:pic>
        <p:nvPicPr>
          <p:cNvPr id="1027" name="Picture 3" descr="C:\Users\Admin\Desktop\frame (13)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8082" y="3214692"/>
            <a:ext cx="1714470" cy="1714470"/>
          </a:xfrm>
          <a:prstGeom prst="rect">
            <a:avLst/>
          </a:prstGeom>
          <a:noFill/>
        </p:spPr>
      </p:pic>
      <p:pic>
        <p:nvPicPr>
          <p:cNvPr id="7" name="Picture 4" descr="C:\Users\Admin\Desktop\6656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2214560"/>
            <a:ext cx="3429024" cy="2286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6808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-18"/>
            <a:ext cx="7094022" cy="811704"/>
          </a:xfrm>
        </p:spPr>
        <p:txBody>
          <a:bodyPr>
            <a:noAutofit/>
          </a:bodyPr>
          <a:lstStyle/>
          <a:p>
            <a:pPr algn="ctr"/>
            <a:b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ขั้นตอนการปฏิบัติงาน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  <a:hlinkClick r:id="rId2" action="ppaction://hlinkfile"/>
              </a:rPr>
              <a:t>การจัดการความรู้ของ </a:t>
            </a:r>
            <a:r>
              <a:rPr lang="th-TH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  <a:hlinkClick r:id="rId2" action="ppaction://hlinkfile"/>
              </a:rPr>
              <a:t>ชย.ทร.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en-US" dirty="0"/>
            </a:br>
            <a:endParaRPr lang="en-US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Picture 1" descr="C:\Users\Sunisa\Desktop\p1R copy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762" y="319886"/>
            <a:ext cx="1023902" cy="1023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C:\Users\Admin\Desktop\วันแรกเสนอผลงาน KM_๑๙๐๔๑๙_000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357568"/>
            <a:ext cx="1477903" cy="1485220"/>
          </a:xfrm>
          <a:prstGeom prst="rect">
            <a:avLst/>
          </a:prstGeom>
          <a:noFill/>
        </p:spPr>
      </p:pic>
      <p:sp>
        <p:nvSpPr>
          <p:cNvPr id="130049" name="Rectangle 1"/>
          <p:cNvSpPr>
            <a:spLocks noChangeArrowheads="1"/>
          </p:cNvSpPr>
          <p:nvPr/>
        </p:nvSpPr>
        <p:spPr bwMode="auto">
          <a:xfrm>
            <a:off x="0" y="0"/>
            <a:ext cx="9086142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th-TH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lang="th-TH" sz="1600" dirty="0"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lang="th-TH" sz="1600" dirty="0"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  <a:p>
            <a:r>
              <a:rPr kumimoji="0" lang="th-TH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		</a:t>
            </a:r>
            <a:r>
              <a:rPr lang="th-TH" sz="1600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	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๑๖. การส่งผลการจัดการความรู้ต่อคณะทำงาน ฯ ของ </a:t>
            </a:r>
            <a:r>
              <a:rPr lang="th-TH" sz="16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ทร.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ดำเนินการดังนี้</a:t>
            </a:r>
            <a:endParaRPr lang="en-US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			- บันทึกเสนอผลการจัดการความรู้ของ </a:t>
            </a:r>
            <a:r>
              <a:rPr lang="th-TH" sz="16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ชย.ทร.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ให้กับ คณะทำงาน ฯ </a:t>
            </a:r>
            <a:r>
              <a:rPr lang="th-TH" sz="16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ทร.</a:t>
            </a:r>
            <a:endParaRPr lang="en-US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			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5" action="ppaction://hlinkfile"/>
              </a:rPr>
              <a:t>- แบบรายงานผลการดำเนินงานการจัดการความรู้ ตามเกณฑ์การตรวจประเมินของ </a:t>
            </a:r>
            <a:r>
              <a:rPr lang="th-TH" sz="16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5" action="ppaction://hlinkfile"/>
              </a:rPr>
              <a:t>ทร.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5" action="ppaction://hlinkfile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5" action="ppaction://hlinkfile"/>
              </a:rPr>
              <a:t>KMA </a:t>
            </a:r>
            <a:endParaRPr lang="th-TH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			(อนุผนวก ๒ ของผนวก ก) จำนวนไม่เกิน ๒๐ หน้า (</a:t>
            </a:r>
            <a:r>
              <a:rPr lang="th-TH" sz="16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ชย.ทร.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en-US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			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6" action="ppaction://hlinkfile"/>
              </a:rPr>
              <a:t>- แบบรายงานผลการนำเสนอผลงานแนวทางปฏิบัติที่ดี </a:t>
            </a:r>
            <a:r>
              <a:rPr lang="en-US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6" action="ppaction://hlinkfile"/>
              </a:rPr>
              <a:t>Best Practice</a:t>
            </a:r>
            <a:endParaRPr lang="en-US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en-US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			(อนุผนวก ๒ ของผนวก ข) จำนวนไม่เกิน ๖ หน้า (</a:t>
            </a:r>
            <a:r>
              <a:rPr lang="th-TH" sz="16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ชย.ทร.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en-US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    		๑๗. การเสนอผลการจัดการความรู้ต่อคณะทำงาน ฯ ของ </a:t>
            </a:r>
            <a:r>
              <a:rPr lang="th-TH" sz="16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ทร.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ดำเนินการดังนี้</a:t>
            </a:r>
            <a:endParaRPr lang="en-US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			- จัดทำ </a:t>
            </a:r>
            <a:r>
              <a:rPr lang="en-US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7" action="ppaction://hlinkpres?slideindex=1&amp;slidetitle="/>
              </a:rPr>
              <a:t>PPT</a:t>
            </a:r>
            <a:r>
              <a:rPr lang="en-US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8" action="ppaction://hlinkfile"/>
              </a:rPr>
              <a:t>คลิปวีดีโอ 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9" action="ppaction://hlinkfile"/>
              </a:rPr>
              <a:t>กระบวนการจัดการความรู้ของ </a:t>
            </a:r>
            <a:r>
              <a:rPr lang="th-TH" sz="16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9" action="ppaction://hlinkfile"/>
              </a:rPr>
              <a:t>ชย.ทร.</a:t>
            </a:r>
            <a:endParaRPr lang="en-US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			- จัดทำ </a:t>
            </a:r>
            <a:r>
              <a:rPr lang="en-US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PPT 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10" action="ppaction://hlinkfile"/>
              </a:rPr>
              <a:t>คลิปวีดีโอ 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11" action="ppaction://hlinkfile"/>
              </a:rPr>
              <a:t>วิธีปฏิบัติที่เป็นเลิศ (</a:t>
            </a:r>
            <a:r>
              <a:rPr lang="en-US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11" action="ppaction://hlinkfile"/>
              </a:rPr>
              <a:t>BP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11" action="ppaction://hlinkfile"/>
              </a:rPr>
              <a:t>)</a:t>
            </a:r>
            <a:endParaRPr lang="en-US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en-US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			- 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จัดหาของที่ระลึกให้กับคณะกรรมการตัดสิน ฯ ของ </a:t>
            </a:r>
            <a:r>
              <a:rPr lang="th-TH" sz="16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ทร.</a:t>
            </a:r>
            <a:endParaRPr lang="en-US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			- ขอรับการสนับสนุนงบประมาณ</a:t>
            </a:r>
            <a:endParaRPr lang="en-US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    		๑๘. การจัดแสดงนิทรรศการของ </a:t>
            </a:r>
            <a:r>
              <a:rPr lang="th-TH" sz="16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ทร.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ดำเนินการดังนี้</a:t>
            </a:r>
            <a:endParaRPr lang="en-US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			- ร่วมประชุมฟังชี้แจงแนวทางจากคณะทำงาน ฯ </a:t>
            </a:r>
            <a:r>
              <a:rPr lang="th-TH" sz="16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ทร.</a:t>
            </a:r>
            <a:endParaRPr lang="th-TH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			๑๙. ชี้แจงแนวทางการจัดนิทรรศการ </a:t>
            </a:r>
            <a:r>
              <a:rPr lang="th-TH" sz="16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ทร.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ให้คณะทำงาน ฯ </a:t>
            </a:r>
            <a:r>
              <a:rPr lang="th-TH" sz="16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ชย.ทร.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ทราบ ดำเนินการดังนี้</a:t>
            </a:r>
            <a:endParaRPr lang="en-US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			- เชิญประชุม ครั้งที่ ๖ ชี้แจง แนวทางการจัดนิทรรศการ </a:t>
            </a:r>
            <a:r>
              <a:rPr lang="th-TH" sz="16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ทร.</a:t>
            </a:r>
            <a:endParaRPr lang="en-US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en-US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			- 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จัดทำ </a:t>
            </a:r>
            <a:r>
              <a:rPr lang="en-US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PPT 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แนวทางการจัดนิทรรศการ </a:t>
            </a:r>
            <a:r>
              <a:rPr lang="th-TH" sz="16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ทร.</a:t>
            </a:r>
            <a:endParaRPr lang="en-US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38041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-97342"/>
            <a:ext cx="7094022" cy="811704"/>
          </a:xfrm>
        </p:spPr>
        <p:txBody>
          <a:bodyPr>
            <a:noAutofit/>
          </a:bodyPr>
          <a:lstStyle/>
          <a:p>
            <a:pPr algn="ctr"/>
            <a:b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ขั้นตอนการปฏิบัติงาน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  <a:hlinkClick r:id="rId2" action="ppaction://hlinkfile"/>
              </a:rPr>
              <a:t>การจัดการความรู้ของ </a:t>
            </a:r>
            <a:r>
              <a:rPr lang="th-TH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  <a:hlinkClick r:id="rId2" action="ppaction://hlinkfile"/>
              </a:rPr>
              <a:t>ชย.ทร.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en-US" dirty="0"/>
            </a:br>
            <a:endParaRPr lang="en-US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Picture 1" descr="C:\Users\Sunisa\Desktop\p1R copy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762" y="319886"/>
            <a:ext cx="1023902" cy="1023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C:\Users\Admin\Desktop\วันแรกเสนอผลงาน KM_๑๙๐๔๑๙_000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357568"/>
            <a:ext cx="1477903" cy="1485220"/>
          </a:xfrm>
          <a:prstGeom prst="rect">
            <a:avLst/>
          </a:prstGeom>
          <a:noFill/>
        </p:spPr>
      </p:pic>
      <p:sp>
        <p:nvSpPr>
          <p:cNvPr id="130049" name="Rectangle 1"/>
          <p:cNvSpPr>
            <a:spLocks noChangeArrowheads="1"/>
          </p:cNvSpPr>
          <p:nvPr/>
        </p:nvSpPr>
        <p:spPr bwMode="auto">
          <a:xfrm>
            <a:off x="0" y="0"/>
            <a:ext cx="8812028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th-TH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lang="th-TH" sz="1600" dirty="0"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  <a:p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		๒๐. การร่วมแสดงนิทรรศการการจัดการความรู้ </a:t>
            </a:r>
            <a:r>
              <a:rPr lang="th-TH" sz="16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ทร.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ดำเนินการดังนี้</a:t>
            </a:r>
            <a:endParaRPr lang="en-US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			- จัดทำ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5" action="ppaction://hlinkfile"/>
              </a:rPr>
              <a:t>แผ่นภาพ 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6" action="ppaction://hlinkfile"/>
              </a:rPr>
              <a:t>คลิปวีดีโอ 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7" action="ppaction://hlinkfile"/>
              </a:rPr>
              <a:t>กระบวน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8" action="ppaction://hlinkfile"/>
              </a:rPr>
              <a:t>จัดการความรู้ของ </a:t>
            </a:r>
            <a:r>
              <a:rPr lang="th-TH" sz="16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8" action="ppaction://hlinkfile"/>
              </a:rPr>
              <a:t>ชย.ทร.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en-US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			- จัดทำ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9" action="ppaction://hlinkfile"/>
              </a:rPr>
              <a:t>แผ่นภาพ 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10" action="ppaction://hlinkfile"/>
              </a:rPr>
              <a:t>คลิปวีดีโอ แนวทางปฏิบัติที่ดี (</a:t>
            </a:r>
            <a:r>
              <a:rPr lang="en-US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10" action="ppaction://hlinkfile"/>
              </a:rPr>
              <a:t>BP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10" action="ppaction://hlinkfile"/>
              </a:rPr>
              <a:t>)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en-US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			- เตรียมการจัดสถานที่ เวที อุปกรณ์สื่อสาร และอุปกรณ์ที่เกี่ยวข้อง</a:t>
            </a:r>
            <a:endParaRPr lang="en-US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en-US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			- 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ขอรับการสนับสนุนงบประมาณการจัดแสดงนิทรรศการ ฯ</a:t>
            </a:r>
            <a:endParaRPr lang="en-US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en-US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			- 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11" action="ppaction://hlinkfile"/>
              </a:rPr>
              <a:t>จัดหาของที่ระลึกผู้เข้า</a:t>
            </a:r>
            <a:r>
              <a:rPr lang="th-TH" sz="16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11" action="ppaction://hlinkfile"/>
              </a:rPr>
              <a:t>ชมบูธ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11" action="ppaction://hlinkfile"/>
              </a:rPr>
              <a:t> </a:t>
            </a:r>
            <a:r>
              <a:rPr lang="th-TH" sz="16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11" action="ppaction://hlinkfile"/>
              </a:rPr>
              <a:t>ชย.ทร.</a:t>
            </a:r>
            <a:endParaRPr lang="en-US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			- การรับรางวัลการจัดการความรู้ของ </a:t>
            </a:r>
            <a:r>
              <a:rPr lang="th-TH" sz="16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ทร.</a:t>
            </a:r>
            <a:endParaRPr lang="en-US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     		๒๑. การรายงานเสนอรอบ ๙ เดือน ดำเนินการดังนี้</a:t>
            </a:r>
            <a:endParaRPr lang="en-US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			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12" action="ppaction://hlinkfile"/>
              </a:rPr>
              <a:t>- จัดทำบันทึกรายงาน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13" action="ppaction://hlinkfile"/>
              </a:rPr>
              <a:t>ผลการจัดการความรู้วงรอบ ๙ เดือน</a:t>
            </a:r>
            <a:endParaRPr lang="en-US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     		๒๒. การสร้างเครือข่ายการแลกเปลี่ยนเรียนรู้กับหน่วยงานภายนอก </a:t>
            </a:r>
            <a:r>
              <a:rPr lang="th-TH" sz="16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ทร.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ดำเนินการดังนี้</a:t>
            </a:r>
            <a:endParaRPr lang="en-US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			- 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14" action="ppaction://hlinkfile"/>
              </a:rPr>
              <a:t>จัดทำบันทึกขอเยี่ยมชม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การปฏิบัติงานของหน่วยงานภายนอก</a:t>
            </a:r>
            <a:endParaRPr lang="en-US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			- ขอรับการสนับสนุนงบประมาณ</a:t>
            </a:r>
            <a:endParaRPr lang="en-US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     		๒๓. ทบทวนผลการจัดการความรู้ตลอดปีงบประมาณและวางแผนการจัดการความรู้ในปีงบประมาณต่อไป </a:t>
            </a:r>
          </a:p>
          <a:p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		ดำเนินการดังนี้</a:t>
            </a:r>
            <a:endParaRPr lang="en-US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			- เชิญประชุม ครั้งที่ ๗ ชี้แจง 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15" action="ppaction://hlinkpres?slideindex=1&amp;slidetitle="/>
              </a:rPr>
              <a:t>การดำเนินการจัดการความรู้ที่ผ่านมา</a:t>
            </a:r>
            <a:endParaRPr lang="en-US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en-US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			- 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จัดทำ </a:t>
            </a:r>
            <a:r>
              <a:rPr lang="en-US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PPT 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การดำเนินการจัดการความรู้ที่ผ่านมา</a:t>
            </a:r>
            <a:endParaRPr lang="en-US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     		๒๔. ทำรายงานเสนอรอบ ๑๒ เดือน ดำเนินการดังนี้</a:t>
            </a:r>
            <a:endParaRPr lang="en-US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			- จัดทำบันทึกรายงานผลการจัดการความรู้วงรอบ ๑๒ เดือน</a:t>
            </a:r>
            <a:endParaRPr lang="en-US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38041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267494"/>
            <a:ext cx="6179007" cy="432048"/>
          </a:xfrm>
        </p:spPr>
        <p:txBody>
          <a:bodyPr>
            <a:noAutofit/>
          </a:bodyPr>
          <a:lstStyle/>
          <a:p>
            <a:pPr algn="ctr"/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ผลงานการจัดการความรู้ที่ผ่านมา  </a:t>
            </a:r>
          </a:p>
        </p:txBody>
      </p:sp>
      <p:pic>
        <p:nvPicPr>
          <p:cNvPr id="3077" name="Picture 5" descr="C:\Users\Admin\Desktop\6657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6"/>
            <a:ext cx="1678761" cy="1119174"/>
          </a:xfrm>
          <a:prstGeom prst="rect">
            <a:avLst/>
          </a:prstGeom>
          <a:noFill/>
        </p:spPr>
      </p:pic>
      <p:pic>
        <p:nvPicPr>
          <p:cNvPr id="9" name="รูปภาพ 8" descr="C:\Users\Admin\Desktop\Capture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4286262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61-119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8148" y="4336222"/>
            <a:ext cx="1157828" cy="66442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357422" y="642924"/>
            <a:ext cx="6179007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กรมช่างโยธาทหารเรือ ระดับดีเลิศ ๔ ปีซ้อน</a:t>
            </a: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589121"/>
              </p:ext>
            </p:extLst>
          </p:nvPr>
        </p:nvGraphicFramePr>
        <p:xfrm>
          <a:off x="928662" y="1643056"/>
          <a:ext cx="4214841" cy="22860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5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7472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ปีงป</a:t>
                      </a:r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th-TH" sz="18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7" marR="7147" marT="7162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คะแนนในการจัดการความรู้ </a:t>
                      </a:r>
                      <a:endParaRPr lang="th-TH" sz="18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7" marR="7147" marT="7162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ลำดับที่</a:t>
                      </a:r>
                      <a:endParaRPr lang="th-TH" sz="18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7" marR="7147" marT="716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472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58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7" marR="7147" marT="71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49.3</a:t>
                      </a:r>
                      <a:endParaRPr lang="th-TH" sz="18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7" marR="7147" marT="716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7" marR="7147" marT="7162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472"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59</a:t>
                      </a:r>
                      <a:endParaRPr lang="th-TH" sz="18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7" marR="7147" marT="7162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97</a:t>
                      </a:r>
                      <a:endParaRPr lang="th-TH" sz="18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7" marR="7147" marT="7162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8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7" marR="7147" marT="7162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47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7" marR="7147" marT="7162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91.4</a:t>
                      </a:r>
                      <a:endParaRPr lang="th-TH" sz="18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7" marR="7147" marT="716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7" marR="7147" marT="7162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47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61</a:t>
                      </a:r>
                      <a:endParaRPr lang="th-TH" sz="18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7" marR="7147" marT="7162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94</a:t>
                      </a:r>
                      <a:endParaRPr lang="th-TH" sz="18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7" marR="7147" marT="7162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th-TH" sz="18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7" marR="7147" marT="7162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655"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62</a:t>
                      </a:r>
                      <a:endParaRPr lang="th-TH" sz="18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7" marR="7147" marT="7162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8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91.92</a:t>
                      </a:r>
                    </a:p>
                  </a:txBody>
                  <a:tcPr marL="7147" marR="7147" marT="716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hlinkClick r:id="rId6" action="ppaction://hlinkfile"/>
                        </a:rPr>
                        <a:t>ระดับ</a:t>
                      </a:r>
                      <a:r>
                        <a:rPr lang="th-TH" sz="1800" b="1" i="0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hlinkClick r:id="rId6" action="ppaction://hlinkfile"/>
                        </a:rPr>
                        <a:t>บูรณา</a:t>
                      </a:r>
                      <a:r>
                        <a:rPr lang="th-TH" sz="18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hlinkClick r:id="rId6" action="ppaction://hlinkfile"/>
                        </a:rPr>
                        <a:t>ดีเลิศ</a:t>
                      </a:r>
                      <a:endParaRPr lang="th-TH" sz="18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7" marR="7147" marT="7162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แผนภูมิ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6046003"/>
              </p:ext>
            </p:extLst>
          </p:nvPr>
        </p:nvGraphicFramePr>
        <p:xfrm>
          <a:off x="5286380" y="1714494"/>
          <a:ext cx="3714776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" name="สี่เหลี่ยมผืนผ้า 11"/>
          <p:cNvSpPr/>
          <p:nvPr/>
        </p:nvSpPr>
        <p:spPr>
          <a:xfrm>
            <a:off x="8501090" y="2571750"/>
            <a:ext cx="142876" cy="1071570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3" name="Picture 2" descr="C:\Users\Admin\Desktop\p6w230719162206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4859" y="4071948"/>
            <a:ext cx="1167669" cy="10331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267494"/>
            <a:ext cx="6179007" cy="432048"/>
          </a:xfrm>
        </p:spPr>
        <p:txBody>
          <a:bodyPr>
            <a:noAutofit/>
          </a:bodyPr>
          <a:lstStyle/>
          <a:p>
            <a:pPr algn="ctr"/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ผลงานการพัฒนาคุณภาพการบริหารจัดการภาครัฐที่ผ่านมา  </a:t>
            </a:r>
          </a:p>
        </p:txBody>
      </p:sp>
      <p:pic>
        <p:nvPicPr>
          <p:cNvPr id="3077" name="Picture 5" descr="C:\Users\Admin\Desktop\6657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6"/>
            <a:ext cx="1678761" cy="1119174"/>
          </a:xfrm>
          <a:prstGeom prst="rect">
            <a:avLst/>
          </a:prstGeom>
          <a:noFill/>
        </p:spPr>
      </p:pic>
      <p:pic>
        <p:nvPicPr>
          <p:cNvPr id="9" name="รูปภาพ 8" descr="C:\Users\Admin\Desktop\Capture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4286262"/>
            <a:ext cx="1214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61-119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8148" y="4336222"/>
            <a:ext cx="1157828" cy="66442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285984" y="642924"/>
            <a:ext cx="657229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กรมช่างโยธาทหารเรือ ระดับคะแนนรวมอันดับที่ ๑ส่วน</a:t>
            </a:r>
            <a:r>
              <a:rPr kumimoji="0" lang="th-TH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ยุทธ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บริการ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8215338" y="2000246"/>
            <a:ext cx="214314" cy="1785950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3" name="Picture 2" descr="C:\Users\Admin\Desktop\p6w23071916220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2" y="4071948"/>
            <a:ext cx="1167669" cy="1033114"/>
          </a:xfrm>
          <a:prstGeom prst="rect">
            <a:avLst/>
          </a:prstGeom>
          <a:noFill/>
        </p:spPr>
      </p:pic>
      <p:graphicFrame>
        <p:nvGraphicFramePr>
          <p:cNvPr id="14" name="ตาราง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528226"/>
              </p:ext>
            </p:extLst>
          </p:nvPr>
        </p:nvGraphicFramePr>
        <p:xfrm>
          <a:off x="698602" y="1785932"/>
          <a:ext cx="3801960" cy="2098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8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3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692">
                <a:tc>
                  <a:txBody>
                    <a:bodyPr/>
                    <a:lstStyle/>
                    <a:p>
                      <a:pPr algn="ctr" fontAlgn="t"/>
                      <a:r>
                        <a:rPr lang="th-TH" sz="2700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ปีงป</a:t>
                      </a:r>
                      <a:r>
                        <a:rPr lang="th-TH" sz="27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endParaRPr lang="th-TH" sz="27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7" marR="7147" marT="7162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7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 </a:t>
                      </a:r>
                      <a:r>
                        <a:rPr lang="en-US" sz="27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PMQA </a:t>
                      </a:r>
                      <a:endParaRPr lang="en-US" sz="27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7" marR="7147" marT="7162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6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27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59</a:t>
                      </a:r>
                      <a:endParaRPr lang="th-TH" sz="27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7" marR="7147" marT="7162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7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84</a:t>
                      </a:r>
                      <a:endParaRPr lang="th-TH" sz="27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7" marR="7147" marT="7162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6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27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</a:t>
                      </a:r>
                      <a:endParaRPr lang="th-TH" sz="27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7" marR="7147" marT="7162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7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88</a:t>
                      </a:r>
                      <a:endParaRPr lang="th-TH" sz="27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7" marR="7147" marT="7162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6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27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61</a:t>
                      </a:r>
                      <a:endParaRPr lang="th-TH" sz="2700" b="0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7" marR="7147" marT="7162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7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86.6</a:t>
                      </a:r>
                      <a:endParaRPr lang="th-TH" sz="27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7" marR="7147" marT="7162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6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27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62</a:t>
                      </a:r>
                      <a:endParaRPr lang="th-TH" sz="27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7" marR="7147" marT="7162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27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hlinkClick r:id="rId7" action="ppaction://hlinkfile"/>
                        </a:rPr>
                        <a:t>คะแนนรวมอันอับที่</a:t>
                      </a:r>
                      <a:r>
                        <a:rPr lang="th-TH" sz="2700" b="0" i="0" u="none" strike="noStrike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hlinkClick r:id="rId7" action="ppaction://hlinkfile"/>
                        </a:rPr>
                        <a:t> ๑</a:t>
                      </a:r>
                      <a:endParaRPr lang="th-TH" sz="27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47" marR="7147" marT="7162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แผนภูมิ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7777291"/>
              </p:ext>
            </p:extLst>
          </p:nvPr>
        </p:nvGraphicFramePr>
        <p:xfrm>
          <a:off x="4857752" y="1357304"/>
          <a:ext cx="4001594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ผลการค้นหารูปภาพสำหรับ การจัดการความรู้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124" name="AutoShape 4" descr="ผลการค้นหารูปภาพสำหรับ การจัดการความรู้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1214428"/>
            <a:ext cx="6696744" cy="3816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3"/>
          <p:cNvSpPr txBox="1">
            <a:spLocks/>
          </p:cNvSpPr>
          <p:nvPr/>
        </p:nvSpPr>
        <p:spPr>
          <a:xfrm>
            <a:off x="2051720" y="267494"/>
            <a:ext cx="7092280" cy="8640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1" u="sng" strike="noStrike" kern="1200" cap="none" spc="0" normalizeH="0" baseline="0" noProof="0" dirty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แนวทางการจัดการความรู้ (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KM</a:t>
            </a:r>
            <a:r>
              <a:rPr kumimoji="0" lang="th-TH" sz="3200" b="1" i="1" u="sng" strike="noStrike" kern="1200" cap="none" spc="0" normalizeH="0" baseline="0" noProof="0" dirty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) </a:t>
            </a:r>
            <a:r>
              <a:rPr kumimoji="0" lang="th-TH" sz="3200" b="1" i="1" u="sng" strike="noStrike" kern="1200" cap="none" spc="0" normalizeH="0" baseline="0" noProof="0" dirty="0" err="1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ชย.ทร.</a:t>
            </a:r>
            <a:r>
              <a:rPr kumimoji="0" lang="th-TH" sz="3200" b="1" i="1" u="sng" strike="noStrike" kern="1200" cap="none" spc="0" normalizeH="0" baseline="0" noProof="0" dirty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</a:t>
            </a:r>
            <a:br>
              <a:rPr kumimoji="0" lang="th-TH" sz="3200" b="1" i="1" u="sng" strike="noStrike" kern="1200" cap="none" spc="0" normalizeH="0" baseline="0" noProof="0" dirty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r>
              <a:rPr kumimoji="0" lang="th-TH" sz="3200" b="1" i="1" u="sng" strike="noStrike" kern="1200" cap="none" spc="0" normalizeH="0" baseline="0" noProof="0" dirty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ระดับดีเลิศปีที่ ๔ ติดต่อกัน</a:t>
            </a:r>
            <a:endParaRPr kumimoji="0" lang="en-US" sz="3200" b="1" i="1" u="sng" strike="noStrike" kern="1200" cap="none" spc="0" normalizeH="0" baseline="0" noProof="0" dirty="0">
              <a:ln>
                <a:noFill/>
              </a:ln>
              <a:solidFill>
                <a:srgbClr val="1D3A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pic>
        <p:nvPicPr>
          <p:cNvPr id="11266" name="Picture 2" descr="C:\Users\Admin\Desktop\download (4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2881" y="785800"/>
            <a:ext cx="1531119" cy="1009651"/>
          </a:xfrm>
          <a:prstGeom prst="rect">
            <a:avLst/>
          </a:prstGeom>
          <a:noFill/>
        </p:spPr>
      </p:pic>
      <p:pic>
        <p:nvPicPr>
          <p:cNvPr id="11267" name="Picture 3" descr="C:\Users\Admin\Desktop\downloa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714758"/>
            <a:ext cx="1776189" cy="12573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267494"/>
            <a:ext cx="6179007" cy="432048"/>
          </a:xfrm>
        </p:spPr>
        <p:txBody>
          <a:bodyPr>
            <a:noAutofit/>
          </a:bodyPr>
          <a:lstStyle/>
          <a:p>
            <a:pPr algn="ctr"/>
            <a:r>
              <a:rPr lang="th-TH" sz="2800" b="1" dirty="0">
                <a:latin typeface="TH SarabunPSK" pitchFamily="34" charset="-34"/>
                <a:cs typeface="TH SarabunPSK" pitchFamily="34" charset="-34"/>
                <a:hlinkClick r:id="rId3" action="ppaction://hlinkfile"/>
              </a:rPr>
              <a:t>แสดงช่องทางการจัดเก็บผลงาน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7" name="Picture 5" descr="C:\Users\Admin\Desktop\6657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6"/>
            <a:ext cx="1678761" cy="1119174"/>
          </a:xfrm>
          <a:prstGeom prst="rect">
            <a:avLst/>
          </a:prstGeom>
          <a:noFill/>
        </p:spPr>
      </p:pic>
      <p:pic>
        <p:nvPicPr>
          <p:cNvPr id="9" name="รูปภาพ 8" descr="C:\Users\Admin\Desktop\Capture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6" y="3744390"/>
            <a:ext cx="1857388" cy="125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555776" y="4299942"/>
            <a:ext cx="6179007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ช่องทางจัดเก็บผลงาน เฟสเพจ ชย.ทร.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915566"/>
            <a:ext cx="5832648" cy="328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267494"/>
            <a:ext cx="6179007" cy="432048"/>
          </a:xfrm>
        </p:spPr>
        <p:txBody>
          <a:bodyPr>
            <a:noAutofit/>
          </a:bodyPr>
          <a:lstStyle/>
          <a:p>
            <a:pPr algn="ctr"/>
            <a:r>
              <a:rPr lang="th-TH" sz="2800" b="1" dirty="0">
                <a:latin typeface="TH SarabunPSK" pitchFamily="34" charset="-34"/>
                <a:cs typeface="TH SarabunPSK" pitchFamily="34" charset="-34"/>
                <a:hlinkClick r:id="rId3" action="ppaction://hlinkpres?slideindex=1&amp;slidetitle="/>
              </a:rPr>
              <a:t>ตัวชี้วัดด้านต่าง ๆ 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7" name="Picture 5" descr="C:\Users\Admin\Desktop\6657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6"/>
            <a:ext cx="1678761" cy="1119174"/>
          </a:xfrm>
          <a:prstGeom prst="rect">
            <a:avLst/>
          </a:prstGeom>
          <a:noFill/>
        </p:spPr>
      </p:pic>
      <p:pic>
        <p:nvPicPr>
          <p:cNvPr id="9" name="รูปภาพ 8" descr="C:\Users\Admin\Desktop\Capture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6" y="3744390"/>
            <a:ext cx="1857388" cy="125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55776" y="1059582"/>
            <a:ext cx="61206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ผลลัพธ์ด้านประสิทธิผลและการบรรลุภารกิจ</a:t>
            </a:r>
          </a:p>
          <a:p>
            <a:r>
              <a:rPr lang="th-TH" sz="2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ผลลัพธ์ด้านการให้ความสำคัญกับผู้รับบริการและผู้มีส่วนได้ส่วนเสีย</a:t>
            </a:r>
          </a:p>
          <a:p>
            <a:r>
              <a:rPr lang="th-TH" sz="2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ผลลัพธ์ด้านการให้ความสำคัญกับผู้รับบริการและผู้มีส่วนได้ส่วนเสีย</a:t>
            </a:r>
          </a:p>
          <a:p>
            <a:r>
              <a:rPr lang="th-TH" sz="2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ผลลัพธ์ด้านการมุ่งเน้นบุคลากร</a:t>
            </a:r>
          </a:p>
          <a:p>
            <a:r>
              <a:rPr lang="th-TH" sz="2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ผลลัพธ์ด้านการนำองค์การและการกำกับดูแล</a:t>
            </a:r>
          </a:p>
          <a:p>
            <a:r>
              <a:rPr lang="th-TH" sz="2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ผลลัพธ์ด้านงบประมาณ การเงินและการเติบโต</a:t>
            </a:r>
          </a:p>
          <a:p>
            <a:r>
              <a:rPr lang="th-TH" sz="2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ผลลัพธ์ด้านประสิทธิผลของการะบวนการและการจัดการห่วงโซ่</a:t>
            </a:r>
            <a:r>
              <a:rPr lang="th-TH" sz="24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อุปทาน</a:t>
            </a:r>
            <a:endParaRPr lang="th-TH" sz="2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31199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267494"/>
            <a:ext cx="6179007" cy="432048"/>
          </a:xfrm>
        </p:spPr>
        <p:txBody>
          <a:bodyPr>
            <a:noAutofit/>
          </a:bodyPr>
          <a:lstStyle/>
          <a:p>
            <a:pPr algn="ctr"/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ผลการประเมินความพึงพอใจผู้รับบริการ และช่องทางการจัดเก็บ</a:t>
            </a:r>
          </a:p>
        </p:txBody>
      </p:sp>
      <p:pic>
        <p:nvPicPr>
          <p:cNvPr id="3077" name="Picture 5" descr="C:\Users\Admin\Desktop\6657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6"/>
            <a:ext cx="1678761" cy="1119174"/>
          </a:xfrm>
          <a:prstGeom prst="rect">
            <a:avLst/>
          </a:prstGeom>
          <a:noFill/>
        </p:spPr>
      </p:pic>
      <p:pic>
        <p:nvPicPr>
          <p:cNvPr id="9" name="รูปภาพ 8" descr="C:\Users\Admin\Desktop\Capture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6" y="3744390"/>
            <a:ext cx="1857388" cy="125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555776" y="4299942"/>
            <a:ext cx="6179007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ช่องทางจัดเก็บผลการประเมิน ระบบประเมินผล ชย.ทร.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987574"/>
            <a:ext cx="5976664" cy="336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0"/>
            <a:ext cx="6179007" cy="1056162"/>
          </a:xfrm>
        </p:spPr>
        <p:txBody>
          <a:bodyPr>
            <a:noAutofit/>
          </a:bodyPr>
          <a:lstStyle/>
          <a:p>
            <a:pPr algn="ctr"/>
            <a:br>
              <a:rPr lang="th-TH" sz="4000" b="1" i="1" u="sng" dirty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ปัญหาที่เกิดขึ้นในการปฏิบัติงาน และแนวทางแก้ไขที่จะดำเนินการ </a:t>
            </a:r>
            <a:br>
              <a:rPr lang="en-US" sz="4000" b="1" i="1" u="sng" dirty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</a:br>
            <a:endParaRPr lang="en-US" sz="4000" b="1" i="1" u="sng" dirty="0">
              <a:solidFill>
                <a:srgbClr val="1D3A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7" name="Picture 5" descr="C:\Users\Admin\Desktop\6657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6"/>
            <a:ext cx="1678761" cy="1119174"/>
          </a:xfrm>
          <a:prstGeom prst="rect">
            <a:avLst/>
          </a:prstGeom>
          <a:noFill/>
        </p:spPr>
      </p:pic>
      <p:pic>
        <p:nvPicPr>
          <p:cNvPr id="9" name="รูปภาพ 8" descr="C:\Users\Admin\Desktop\Capture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6" y="3744390"/>
            <a:ext cx="1857388" cy="125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281238" y="1044575"/>
          <a:ext cx="6565901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0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5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48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h-TH" dirty="0"/>
                        <a:t>ลำดับที่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ปัญหา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แนวทางแก้ไข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ความถี่ที่เกิด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ผลกระทบ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แบบ ประมาณขัดแย้ง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จัดให้มีระบบ</a:t>
                      </a:r>
                      <a:r>
                        <a:rPr lang="th-TH" baseline="0" dirty="0"/>
                        <a:t> </a:t>
                      </a:r>
                      <a:r>
                        <a:rPr lang="en-US" baseline="0" dirty="0"/>
                        <a:t>RECHECK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 </a:t>
                      </a:r>
                      <a:r>
                        <a:rPr lang="th-TH" dirty="0"/>
                        <a:t>ครั้ง/ปี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รุนแรง / งานล่าช้า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0"/>
            <a:ext cx="6179007" cy="1056162"/>
          </a:xfrm>
        </p:spPr>
        <p:txBody>
          <a:bodyPr>
            <a:noAutofit/>
          </a:bodyPr>
          <a:lstStyle/>
          <a:p>
            <a:pPr algn="ctr"/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มีการบริหารความเสี่ยงกับปัญหาที่เกิดขึ้น</a:t>
            </a:r>
            <a:br>
              <a:rPr lang="en-US" sz="4000" b="1" i="1" u="sng" dirty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</a:br>
            <a:endParaRPr lang="en-US" sz="4000" b="1" i="1" u="sng" dirty="0">
              <a:solidFill>
                <a:srgbClr val="1D3A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7" name="Picture 5" descr="C:\Users\Admin\Desktop\6657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6"/>
            <a:ext cx="1678761" cy="1119174"/>
          </a:xfrm>
          <a:prstGeom prst="rect">
            <a:avLst/>
          </a:prstGeom>
          <a:noFill/>
        </p:spPr>
      </p:pic>
      <p:pic>
        <p:nvPicPr>
          <p:cNvPr id="9" name="รูปภาพ 8" descr="C:\Users\Admin\Desktop\Capture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6" y="3744390"/>
            <a:ext cx="1857388" cy="125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à¸à¸¥à¸à¸²à¸£à¸à¹à¸à¸«à¸²à¸£à¸¹à¸à¸ à¸²à¸à¸ªà¸³à¸«à¸£à¸±à¸ à¸à¸£à¸´à¸«à¸²à¸£à¸à¸§à¸²à¸¡à¹à¸ªà¸µà¹à¸¢à¸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627534"/>
            <a:ext cx="5800725" cy="4276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-71456"/>
            <a:ext cx="7094022" cy="811704"/>
          </a:xfrm>
        </p:spPr>
        <p:txBody>
          <a:bodyPr>
            <a:noAutofit/>
          </a:bodyPr>
          <a:lstStyle/>
          <a:p>
            <a:pPr algn="ctr"/>
            <a:r>
              <a:rPr lang="th-TH" sz="4000" b="1" dirty="0">
                <a:solidFill>
                  <a:srgbClr val="FF00FF"/>
                </a:solidFill>
                <a:latin typeface="TH SarabunPSK" pitchFamily="34" charset="-34"/>
                <a:cs typeface="TH SarabunPSK" pitchFamily="34" charset="-34"/>
                <a:hlinkClick r:id="rId2" action="ppaction://hlinkfile"/>
              </a:rPr>
              <a:t>ขั้นตอนการจัดการความรู้ของ </a:t>
            </a:r>
            <a:r>
              <a:rPr lang="th-TH" sz="4000" b="1" dirty="0" err="1">
                <a:solidFill>
                  <a:srgbClr val="FF00FF"/>
                </a:solidFill>
                <a:latin typeface="TH SarabunPSK" pitchFamily="34" charset="-34"/>
                <a:cs typeface="TH SarabunPSK" pitchFamily="34" charset="-34"/>
                <a:hlinkClick r:id="rId2" action="ppaction://hlinkfile"/>
              </a:rPr>
              <a:t>ชย.ทร.</a:t>
            </a:r>
            <a:endParaRPr lang="en-US" sz="4000" b="1" dirty="0">
              <a:solidFill>
                <a:srgbClr val="FF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Picture 1" descr="C:\Users\Sunisa\Desktop\p1R copy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762" y="319886"/>
            <a:ext cx="1023902" cy="1023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C:\Users\Admin\Desktop\วันแรกเสนอผลงาน KM_๑๙๐๔๑๙_000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357568"/>
            <a:ext cx="1477903" cy="148522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50" y="1071552"/>
            <a:ext cx="378621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สี่เหลี่ยมผืนผ้า 11"/>
          <p:cNvSpPr/>
          <p:nvPr/>
        </p:nvSpPr>
        <p:spPr>
          <a:xfrm>
            <a:off x="3643306" y="2214560"/>
            <a:ext cx="2071702" cy="1428760"/>
          </a:xfrm>
          <a:prstGeom prst="rect">
            <a:avLst/>
          </a:prstGeom>
          <a:solidFill>
            <a:srgbClr val="FFC0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143504" y="1571618"/>
            <a:ext cx="1428760" cy="1214446"/>
          </a:xfrm>
          <a:prstGeom prst="rect">
            <a:avLst/>
          </a:prstGeom>
          <a:solidFill>
            <a:srgbClr val="FFC0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7143768" y="2000246"/>
            <a:ext cx="928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นขต.ชย.ทร.</a:t>
            </a:r>
            <a:endParaRPr lang="th-TH" sz="16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3768" y="3071816"/>
            <a:ext cx="928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นขต.ชย.ทร.</a:t>
            </a:r>
            <a:endParaRPr lang="th-TH" sz="16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ลูกศรซ้าย 15"/>
          <p:cNvSpPr/>
          <p:nvPr/>
        </p:nvSpPr>
        <p:spPr>
          <a:xfrm>
            <a:off x="6786578" y="2071684"/>
            <a:ext cx="214314" cy="214314"/>
          </a:xfrm>
          <a:prstGeom prst="left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ลูกศรซ้าย 16"/>
          <p:cNvSpPr/>
          <p:nvPr/>
        </p:nvSpPr>
        <p:spPr>
          <a:xfrm>
            <a:off x="6786578" y="3143254"/>
            <a:ext cx="214314" cy="214314"/>
          </a:xfrm>
          <a:prstGeom prst="left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8041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0"/>
            <a:ext cx="6179007" cy="1056162"/>
          </a:xfrm>
        </p:spPr>
        <p:txBody>
          <a:bodyPr>
            <a:noAutofit/>
          </a:bodyPr>
          <a:lstStyle/>
          <a:p>
            <a:pPr algn="ctr"/>
            <a:br>
              <a:rPr lang="th-TH" sz="4000" b="1" i="1" u="sng" dirty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คู่มือปฏิบัติงานที่มีอยู่ ที่ได้รับการอนุมัติ และ ที่จะต้องจัดทำ </a:t>
            </a:r>
            <a:br>
              <a:rPr lang="th-TH" sz="2800" b="1" dirty="0">
                <a:latin typeface="TH SarabunPSK" pitchFamily="34" charset="-34"/>
                <a:cs typeface="TH SarabunPSK" pitchFamily="34" charset="-34"/>
              </a:rPr>
            </a:br>
            <a:endParaRPr lang="en-US" sz="4000" b="1" i="1" u="sng" dirty="0">
              <a:solidFill>
                <a:srgbClr val="1D3A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7" name="Picture 5" descr="C:\Users\Admin\Desktop\6657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6"/>
            <a:ext cx="1678761" cy="1119174"/>
          </a:xfrm>
          <a:prstGeom prst="rect">
            <a:avLst/>
          </a:prstGeom>
          <a:noFill/>
        </p:spPr>
      </p:pic>
      <p:pic>
        <p:nvPicPr>
          <p:cNvPr id="9" name="รูปภาพ 8" descr="C:\Users\Admin\Desktop\Capture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6" y="3744390"/>
            <a:ext cx="1857388" cy="125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281238" y="1044575"/>
          <a:ext cx="6565901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47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h-TH" dirty="0"/>
                        <a:t>ลำดับที่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คู่มือปฏิบัติงานที่จำเป็น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ทำแล้ว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อนุมัติแล้ว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เผยแพร่แล้ว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คู่มือบริหารสัญญา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คู่มือเทคนิคควบคุมงานก่อสร้าง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Picture 7" descr="tick-34977_960_720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635646"/>
            <a:ext cx="450379" cy="371873"/>
          </a:xfrm>
          <a:prstGeom prst="rect">
            <a:avLst/>
          </a:prstGeom>
        </p:spPr>
      </p:pic>
      <p:pic>
        <p:nvPicPr>
          <p:cNvPr id="10" name="Picture 9" descr="tick-34977_960_720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1635646"/>
            <a:ext cx="450379" cy="371873"/>
          </a:xfrm>
          <a:prstGeom prst="rect">
            <a:avLst/>
          </a:prstGeom>
        </p:spPr>
      </p:pic>
      <p:pic>
        <p:nvPicPr>
          <p:cNvPr id="12" name="Picture 11" descr="12065738771352376078Arnoud999_Right_or_wrong_5.svg.hi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2211710"/>
            <a:ext cx="338944" cy="338944"/>
          </a:xfrm>
          <a:prstGeom prst="rect">
            <a:avLst/>
          </a:prstGeom>
        </p:spPr>
      </p:pic>
      <p:pic>
        <p:nvPicPr>
          <p:cNvPr id="13" name="Picture 12" descr="12065738771352376078Arnoud999_Right_or_wrong_5.svg.hi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2211710"/>
            <a:ext cx="338944" cy="338944"/>
          </a:xfrm>
          <a:prstGeom prst="rect">
            <a:avLst/>
          </a:prstGeom>
        </p:spPr>
      </p:pic>
      <p:pic>
        <p:nvPicPr>
          <p:cNvPr id="14" name="Picture 13" descr="12065738771352376078Arnoud999_Right_or_wrong_5.svg.hi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1707654"/>
            <a:ext cx="338944" cy="338944"/>
          </a:xfrm>
          <a:prstGeom prst="rect">
            <a:avLst/>
          </a:prstGeom>
        </p:spPr>
      </p:pic>
      <p:pic>
        <p:nvPicPr>
          <p:cNvPr id="15" name="Picture 14" descr="12065738771352376078Arnoud999_Right_or_wrong_5.svg.hi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2211710"/>
            <a:ext cx="338944" cy="33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0"/>
            <a:ext cx="6179007" cy="1056162"/>
          </a:xfrm>
        </p:spPr>
        <p:txBody>
          <a:bodyPr>
            <a:noAutofit/>
          </a:bodyPr>
          <a:lstStyle/>
          <a:p>
            <a:pPr algn="ctr"/>
            <a:br>
              <a:rPr lang="th-TH" sz="4000" b="1" i="1" u="sng" dirty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แสดงคลิปประกอบคู่มือการปฏิบัติงาน การให้บริการ</a:t>
            </a:r>
            <a:br>
              <a:rPr lang="th-TH" sz="2800" b="1" dirty="0">
                <a:latin typeface="TH SarabunPSK" pitchFamily="34" charset="-34"/>
                <a:cs typeface="TH SarabunPSK" pitchFamily="34" charset="-34"/>
              </a:rPr>
            </a:br>
            <a:endParaRPr lang="en-US" sz="4000" b="1" i="1" u="sng" dirty="0">
              <a:solidFill>
                <a:srgbClr val="1D3A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7" name="Picture 5" descr="C:\Users\Admin\Desktop\6657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6"/>
            <a:ext cx="1678761" cy="1119174"/>
          </a:xfrm>
          <a:prstGeom prst="rect">
            <a:avLst/>
          </a:prstGeom>
          <a:noFill/>
        </p:spPr>
      </p:pic>
      <p:pic>
        <p:nvPicPr>
          <p:cNvPr id="9" name="รูปภาพ 8" descr="C:\Users\Admin\Desktop\Capture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6" y="3744390"/>
            <a:ext cx="1857388" cy="125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1131590"/>
            <a:ext cx="5256584" cy="295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0"/>
            <a:ext cx="6179007" cy="1056162"/>
          </a:xfrm>
        </p:spPr>
        <p:txBody>
          <a:bodyPr>
            <a:noAutofit/>
          </a:bodyPr>
          <a:lstStyle/>
          <a:p>
            <a:pPr algn="ctr"/>
            <a:br>
              <a:rPr lang="th-TH" sz="4000" b="1" i="1" u="sng" dirty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แสดงการแบ่งหมวดหมู่องค์ความรู้ของแผนก</a:t>
            </a:r>
            <a:br>
              <a:rPr lang="th-TH" sz="2800" b="1" dirty="0">
                <a:latin typeface="TH SarabunPSK" pitchFamily="34" charset="-34"/>
                <a:cs typeface="TH SarabunPSK" pitchFamily="34" charset="-34"/>
              </a:rPr>
            </a:br>
            <a:endParaRPr lang="en-US" sz="4000" b="1" i="1" u="sng" dirty="0">
              <a:solidFill>
                <a:srgbClr val="1D3A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7" name="Picture 5" descr="C:\Users\Admin\Desktop\6657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6"/>
            <a:ext cx="1678761" cy="1119174"/>
          </a:xfrm>
          <a:prstGeom prst="rect">
            <a:avLst/>
          </a:prstGeom>
          <a:noFill/>
        </p:spPr>
      </p:pic>
      <p:pic>
        <p:nvPicPr>
          <p:cNvPr id="9" name="รูปภาพ 8" descr="C:\Users\Admin\Desktop\Capture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6" y="3744390"/>
            <a:ext cx="1857388" cy="125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281238" y="1044575"/>
          <a:ext cx="6565901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47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h-TH" dirty="0"/>
                        <a:t>ลำดับที่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หมวดหมู่องค์ความรู้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ทำแล้ว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อนุมัติแล้ว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เผยแพร่แล้ว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ระเบียบการบริหารสัญญา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เทคนิคก่อสร้างงานโครงสร้าง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เทคนิคก่อสร้างงานไฟฟ้า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เทคนิคก่อสร้างงานระบบประปา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0"/>
            <a:ext cx="6179007" cy="1056162"/>
          </a:xfrm>
        </p:spPr>
        <p:txBody>
          <a:bodyPr>
            <a:noAutofit/>
          </a:bodyPr>
          <a:lstStyle/>
          <a:p>
            <a:pPr algn="ctr"/>
            <a:br>
              <a:rPr lang="th-TH" sz="4000" b="1" i="1" u="sng" dirty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แผนการจัดการความรู้ว่า จะทำเรื่องอะไร โดยกลุ่มใด เมื่อไร พร้อมความก้าวหน้า</a:t>
            </a:r>
            <a:br>
              <a:rPr lang="th-TH" sz="2800" b="1" dirty="0">
                <a:latin typeface="TH SarabunPSK" pitchFamily="34" charset="-34"/>
                <a:cs typeface="TH SarabunPSK" pitchFamily="34" charset="-34"/>
              </a:rPr>
            </a:br>
            <a:endParaRPr lang="en-US" sz="4000" b="1" i="1" u="sng" dirty="0">
              <a:solidFill>
                <a:srgbClr val="1D3A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7" name="Picture 5" descr="C:\Users\Admin\Desktop\6657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6"/>
            <a:ext cx="1678761" cy="1119174"/>
          </a:xfrm>
          <a:prstGeom prst="rect">
            <a:avLst/>
          </a:prstGeom>
          <a:noFill/>
        </p:spPr>
      </p:pic>
      <p:pic>
        <p:nvPicPr>
          <p:cNvPr id="9" name="รูปภาพ 8" descr="C:\Users\Admin\Desktop\Capture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6" y="3744390"/>
            <a:ext cx="1857388" cy="125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281238" y="1044575"/>
          <a:ext cx="6565901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08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h-TH" dirty="0"/>
                        <a:t>ลำดับที่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กิจกรรม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ผู้รับผิดชอบ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กำหนดเสร็จ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ความก้าวหน้า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จัด</a:t>
                      </a:r>
                      <a:r>
                        <a:rPr lang="th-TH" baseline="0" dirty="0"/>
                        <a:t> </a:t>
                      </a:r>
                      <a:r>
                        <a:rPr lang="en-US" baseline="0" dirty="0"/>
                        <a:t>morning talk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แล้วเสร็จ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ทบทวนคู่มือปฏิบัติงาน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/>
                        <a:t>แล้วเสร็จ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แก้ปัญหาแรงงานต่างด้าว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จัดประกวดนวัตกรรมในแผนก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2483768" y="4227934"/>
            <a:ext cx="6179007" cy="696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th-TH" sz="4000" b="1" i="1" u="sng" strike="noStrike" kern="1200" cap="none" spc="0" normalizeH="0" baseline="0" noProof="0" dirty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ความก้าวหน้า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= 2/4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* 100 = 50%</a:t>
            </a:r>
            <a:b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endParaRPr kumimoji="0" lang="en-US" sz="4000" b="1" i="1" u="sng" strike="noStrike" kern="1200" cap="none" spc="0" normalizeH="0" baseline="0" noProof="0" dirty="0">
              <a:ln>
                <a:noFill/>
              </a:ln>
              <a:solidFill>
                <a:srgbClr val="1D3A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0"/>
            <a:ext cx="6179007" cy="1056162"/>
          </a:xfrm>
        </p:spPr>
        <p:txBody>
          <a:bodyPr>
            <a:noAutofit/>
          </a:bodyPr>
          <a:lstStyle/>
          <a:p>
            <a:pPr algn="ctr"/>
            <a:br>
              <a:rPr lang="th-TH" sz="4000" b="1" i="1" u="sng" dirty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แสดง ฐานข้อมูล งานสำคัญของแผนก ในระบบสารสนเทศ</a:t>
            </a:r>
            <a:br>
              <a:rPr lang="th-TH" sz="2800" b="1" dirty="0">
                <a:latin typeface="TH SarabunPSK" pitchFamily="34" charset="-34"/>
                <a:cs typeface="TH SarabunPSK" pitchFamily="34" charset="-34"/>
              </a:rPr>
            </a:br>
            <a:endParaRPr lang="en-US" sz="4000" b="1" i="1" u="sng" dirty="0">
              <a:solidFill>
                <a:srgbClr val="1D3A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7" name="Picture 5" descr="C:\Users\Admin\Desktop\6657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6"/>
            <a:ext cx="1678761" cy="1119174"/>
          </a:xfrm>
          <a:prstGeom prst="rect">
            <a:avLst/>
          </a:prstGeom>
          <a:noFill/>
        </p:spPr>
      </p:pic>
      <p:pic>
        <p:nvPicPr>
          <p:cNvPr id="9" name="รูปภาพ 8" descr="C:\Users\Admin\Desktop\Capture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6" y="3744390"/>
            <a:ext cx="1857388" cy="125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1059582"/>
            <a:ext cx="5904656" cy="332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0"/>
            <a:ext cx="6179007" cy="1056162"/>
          </a:xfrm>
        </p:spPr>
        <p:txBody>
          <a:bodyPr>
            <a:noAutofit/>
          </a:bodyPr>
          <a:lstStyle/>
          <a:p>
            <a:pPr algn="ctr"/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มีเบอร์โทรและรูปภาพบุคคลในแผนกใน 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NPD SMART CONTACT 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ครบถ้วน</a:t>
            </a:r>
            <a:endParaRPr lang="en-US" sz="4000" b="1" i="1" u="sng" dirty="0">
              <a:solidFill>
                <a:srgbClr val="1D3A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7" name="Picture 5" descr="C:\Users\Admin\Desktop\6657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6"/>
            <a:ext cx="1678761" cy="1119174"/>
          </a:xfrm>
          <a:prstGeom prst="rect">
            <a:avLst/>
          </a:prstGeom>
          <a:noFill/>
        </p:spPr>
      </p:pic>
      <p:pic>
        <p:nvPicPr>
          <p:cNvPr id="9" name="รูปภาพ 8" descr="C:\Users\Admin\Desktop\Capture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6" y="3744390"/>
            <a:ext cx="1857388" cy="125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203597"/>
            <a:ext cx="5904656" cy="309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483768" y="4227934"/>
            <a:ext cx="6179007" cy="696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th-TH" sz="4000" b="1" i="1" u="sng" strike="noStrike" kern="1200" cap="none" spc="0" normalizeH="0" baseline="0" noProof="0" dirty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ขาด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= 2/20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* 100 = 10%</a:t>
            </a:r>
            <a:b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endParaRPr kumimoji="0" lang="en-US" sz="4000" b="1" i="1" u="sng" strike="noStrike" kern="1200" cap="none" spc="0" normalizeH="0" baseline="0" noProof="0" dirty="0">
              <a:ln>
                <a:noFill/>
              </a:ln>
              <a:solidFill>
                <a:srgbClr val="1D3A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0"/>
            <a:ext cx="6179007" cy="1056162"/>
          </a:xfrm>
        </p:spPr>
        <p:txBody>
          <a:bodyPr>
            <a:noAutofit/>
          </a:bodyPr>
          <a:lstStyle/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คนในแผนกอยู่ใน ไลน์ 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KM 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ชย.ทร.ครบถ้วน</a:t>
            </a:r>
            <a:endParaRPr lang="en-US" sz="2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7" name="Picture 5" descr="C:\Users\Admin\Desktop\6657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6"/>
            <a:ext cx="1678761" cy="1119174"/>
          </a:xfrm>
          <a:prstGeom prst="rect">
            <a:avLst/>
          </a:prstGeom>
          <a:noFill/>
        </p:spPr>
      </p:pic>
      <p:pic>
        <p:nvPicPr>
          <p:cNvPr id="9" name="รูปภาพ 8" descr="C:\Users\Admin\Desktop\Capture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6" y="3744390"/>
            <a:ext cx="1857388" cy="125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88024" y="4227934"/>
            <a:ext cx="3874751" cy="696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th-TH" sz="4000" b="1" i="1" u="sng" strike="noStrike" kern="1200" cap="none" spc="0" normalizeH="0" baseline="0" noProof="0" dirty="0">
                <a:ln>
                  <a:noFill/>
                </a:ln>
                <a:solidFill>
                  <a:srgbClr val="1D3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ขาด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= 2/20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* 100 = 10%</a:t>
            </a:r>
            <a:b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</a:br>
            <a:endParaRPr kumimoji="0" lang="en-US" sz="4000" b="1" i="1" u="sng" strike="noStrike" kern="1200" cap="none" spc="0" normalizeH="0" baseline="0" noProof="0" dirty="0">
              <a:ln>
                <a:noFill/>
              </a:ln>
              <a:solidFill>
                <a:srgbClr val="1D3A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915566"/>
            <a:ext cx="1584176" cy="390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0"/>
            <a:ext cx="6179007" cy="1056162"/>
          </a:xfrm>
        </p:spPr>
        <p:txBody>
          <a:bodyPr>
            <a:noAutofit/>
          </a:bodyPr>
          <a:lstStyle/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มีการแชร์องค์ความรู้ ในไลน์ 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KM 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ชย.ทร. อย่างต่อเนื่อง</a:t>
            </a:r>
            <a:endParaRPr lang="en-US" sz="2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7" name="Picture 5" descr="C:\Users\Admin\Desktop\6657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6"/>
            <a:ext cx="1678761" cy="1119174"/>
          </a:xfrm>
          <a:prstGeom prst="rect">
            <a:avLst/>
          </a:prstGeom>
          <a:noFill/>
        </p:spPr>
      </p:pic>
      <p:pic>
        <p:nvPicPr>
          <p:cNvPr id="9" name="รูปภาพ 8" descr="C:\Users\Admin\Desktop\Capture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6" y="3744390"/>
            <a:ext cx="1857388" cy="125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076056" y="2427734"/>
            <a:ext cx="3874751" cy="696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แชร์เฉลี่ยสัปดาห์ละ 7 เรื่อง</a:t>
            </a:r>
            <a:endParaRPr kumimoji="0" lang="en-US" sz="4000" b="1" i="1" u="sng" strike="noStrike" kern="1200" cap="none" spc="0" normalizeH="0" baseline="0" noProof="0" dirty="0">
              <a:ln>
                <a:noFill/>
              </a:ln>
              <a:solidFill>
                <a:srgbClr val="1D3A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987574"/>
            <a:ext cx="298383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0"/>
            <a:ext cx="6179007" cy="1056162"/>
          </a:xfrm>
        </p:spPr>
        <p:txBody>
          <a:bodyPr>
            <a:noAutofit/>
          </a:bodyPr>
          <a:lstStyle/>
          <a:p>
            <a:pPr algn="ctr"/>
            <a:br>
              <a:rPr lang="th-TH" sz="4000" b="1" i="1" u="sng" dirty="0">
                <a:solidFill>
                  <a:srgbClr val="1D3A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มีการใช้งาน ฐานข้อมูล ที่ ชย.ทร. จัดทำอย่างต่อเนื่อง</a:t>
            </a:r>
            <a:br>
              <a:rPr lang="th-TH" sz="2800" b="1" dirty="0">
                <a:latin typeface="TH SarabunPSK" pitchFamily="34" charset="-34"/>
                <a:cs typeface="TH SarabunPSK" pitchFamily="34" charset="-34"/>
              </a:rPr>
            </a:br>
            <a:endParaRPr lang="en-US" sz="4000" b="1" i="1" u="sng" dirty="0">
              <a:solidFill>
                <a:srgbClr val="1D3A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7" name="Picture 5" descr="C:\Users\Admin\Desktop\6657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6"/>
            <a:ext cx="1678761" cy="1119174"/>
          </a:xfrm>
          <a:prstGeom prst="rect">
            <a:avLst/>
          </a:prstGeom>
          <a:noFill/>
        </p:spPr>
      </p:pic>
      <p:pic>
        <p:nvPicPr>
          <p:cNvPr id="9" name="รูปภาพ 8" descr="C:\Users\Admin\Desktop\Capture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6" y="3744390"/>
            <a:ext cx="1857388" cy="125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1059582"/>
            <a:ext cx="5904656" cy="332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0"/>
            <a:ext cx="6179007" cy="771550"/>
          </a:xfrm>
        </p:spPr>
        <p:txBody>
          <a:bodyPr>
            <a:noAutofit/>
          </a:bodyPr>
          <a:lstStyle/>
          <a:p>
            <a:pPr algn="ctr"/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มีการประยุกต์ใช้ </a:t>
            </a:r>
            <a:r>
              <a:rPr lang="en-US" sz="2800" b="1" dirty="0" err="1">
                <a:latin typeface="TH SarabunPSK" pitchFamily="34" charset="-34"/>
                <a:cs typeface="TH SarabunPSK" pitchFamily="34" charset="-34"/>
              </a:rPr>
              <a:t>google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 form 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กับงานในแผนก</a:t>
            </a:r>
            <a:endParaRPr lang="en-US" sz="4000" b="1" i="1" u="sng" dirty="0">
              <a:solidFill>
                <a:srgbClr val="1D3A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7" name="Picture 5" descr="C:\Users\Admin\Desktop\6657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6"/>
            <a:ext cx="1678761" cy="1119174"/>
          </a:xfrm>
          <a:prstGeom prst="rect">
            <a:avLst/>
          </a:prstGeom>
          <a:noFill/>
        </p:spPr>
      </p:pic>
      <p:pic>
        <p:nvPicPr>
          <p:cNvPr id="9" name="รูปภาพ 8" descr="C:\Users\Admin\Desktop\Capture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6" y="3744390"/>
            <a:ext cx="1857388" cy="125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2568" y="843559"/>
            <a:ext cx="627269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419872" y="4515966"/>
            <a:ext cx="3968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https://forms.gle/U9SP6WCSSoeLy9hGA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-71456"/>
            <a:ext cx="7094022" cy="811704"/>
          </a:xfrm>
        </p:spPr>
        <p:txBody>
          <a:bodyPr>
            <a:noAutofit/>
          </a:bodyPr>
          <a:lstStyle/>
          <a:p>
            <a:pPr algn="ctr"/>
            <a:r>
              <a:rPr lang="th-TH" sz="4000" b="1" dirty="0">
                <a:solidFill>
                  <a:srgbClr val="FF00FF"/>
                </a:solidFill>
                <a:latin typeface="TH SarabunPSK" pitchFamily="34" charset="-34"/>
                <a:cs typeface="TH SarabunPSK" pitchFamily="34" charset="-34"/>
                <a:hlinkClick r:id="rId2" action="ppaction://hlinkfile"/>
              </a:rPr>
              <a:t>ขั้นตอนการจัดการความรู้ของ </a:t>
            </a:r>
            <a:r>
              <a:rPr lang="th-TH" sz="4000" b="1" dirty="0" err="1">
                <a:solidFill>
                  <a:srgbClr val="FF00FF"/>
                </a:solidFill>
                <a:latin typeface="TH SarabunPSK" pitchFamily="34" charset="-34"/>
                <a:cs typeface="TH SarabunPSK" pitchFamily="34" charset="-34"/>
                <a:hlinkClick r:id="rId2" action="ppaction://hlinkfile"/>
              </a:rPr>
              <a:t>ชย.ทร.</a:t>
            </a:r>
            <a:endParaRPr lang="en-US" sz="4000" b="1" dirty="0">
              <a:solidFill>
                <a:srgbClr val="FF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Picture 1" descr="C:\Users\Sunisa\Desktop\p1R copy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762" y="319886"/>
            <a:ext cx="1023902" cy="1023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C:\Users\Admin\Desktop\วันแรกเสนอผลงาน KM_๑๙๐๔๑๙_000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357568"/>
            <a:ext cx="1477903" cy="1485220"/>
          </a:xfrm>
          <a:prstGeom prst="rect">
            <a:avLst/>
          </a:prstGeom>
          <a:noFill/>
        </p:spPr>
      </p:pic>
      <p:pic>
        <p:nvPicPr>
          <p:cNvPr id="111688" name="Picture 7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68" y="714362"/>
            <a:ext cx="3500462" cy="437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ดาว 5 แฉก 6"/>
          <p:cNvSpPr/>
          <p:nvPr/>
        </p:nvSpPr>
        <p:spPr>
          <a:xfrm>
            <a:off x="4143372" y="2428874"/>
            <a:ext cx="71438" cy="71438"/>
          </a:xfrm>
          <a:prstGeom prst="star5">
            <a:avLst/>
          </a:prstGeom>
          <a:solidFill>
            <a:srgbClr val="FF0000">
              <a:alpha val="7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ดาว 5 แฉก 7"/>
          <p:cNvSpPr/>
          <p:nvPr/>
        </p:nvSpPr>
        <p:spPr>
          <a:xfrm>
            <a:off x="4295772" y="2714626"/>
            <a:ext cx="71438" cy="71438"/>
          </a:xfrm>
          <a:prstGeom prst="star5">
            <a:avLst/>
          </a:prstGeom>
          <a:solidFill>
            <a:srgbClr val="FF0000">
              <a:alpha val="7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071934" y="2357436"/>
            <a:ext cx="1500198" cy="500066"/>
          </a:xfrm>
          <a:prstGeom prst="rect">
            <a:avLst/>
          </a:prstGeom>
          <a:solidFill>
            <a:srgbClr val="FFFF0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5429256" y="2000246"/>
            <a:ext cx="642942" cy="642942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80413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0"/>
            <a:ext cx="6179007" cy="771550"/>
          </a:xfrm>
        </p:spPr>
        <p:txBody>
          <a:bodyPr>
            <a:noAutofit/>
          </a:bodyPr>
          <a:lstStyle/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มีการใช้งานในเว็ป ระบบงานของ ชย.ทร. อย่างต่อเนื่อง</a:t>
            </a:r>
          </a:p>
        </p:txBody>
      </p:sp>
      <p:pic>
        <p:nvPicPr>
          <p:cNvPr id="3077" name="Picture 5" descr="C:\Users\Admin\Desktop\6657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6"/>
            <a:ext cx="1678761" cy="1119174"/>
          </a:xfrm>
          <a:prstGeom prst="rect">
            <a:avLst/>
          </a:prstGeom>
          <a:noFill/>
        </p:spPr>
      </p:pic>
      <p:pic>
        <p:nvPicPr>
          <p:cNvPr id="9" name="รูปภาพ 8" descr="C:\Users\Admin\Desktop\Capture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6" y="3744390"/>
            <a:ext cx="1857388" cy="125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915566"/>
            <a:ext cx="576064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0"/>
            <a:ext cx="6179007" cy="771550"/>
          </a:xfrm>
        </p:spPr>
        <p:txBody>
          <a:bodyPr>
            <a:noAutofit/>
          </a:bodyPr>
          <a:lstStyle/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มีการใช้งานระบบ 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NPD SMART ALERT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7" name="Picture 5" descr="C:\Users\Admin\Desktop\6657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6"/>
            <a:ext cx="1678761" cy="1119174"/>
          </a:xfrm>
          <a:prstGeom prst="rect">
            <a:avLst/>
          </a:prstGeom>
          <a:noFill/>
        </p:spPr>
      </p:pic>
      <p:pic>
        <p:nvPicPr>
          <p:cNvPr id="9" name="รูปภาพ 8" descr="C:\Users\Admin\Desktop\Capture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6" y="3744390"/>
            <a:ext cx="1857388" cy="125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771550"/>
            <a:ext cx="652872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0"/>
            <a:ext cx="6179007" cy="771550"/>
          </a:xfrm>
        </p:spPr>
        <p:txBody>
          <a:bodyPr>
            <a:noAutofit/>
          </a:bodyPr>
          <a:lstStyle/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มีการจัดเก็บองค์ความรู้ไว้ในระบบสารสนเทศของ ชย.ทร.</a:t>
            </a:r>
            <a:endParaRPr lang="en-US" sz="2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7" name="Picture 5" descr="C:\Users\Admin\Desktop\6657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6"/>
            <a:ext cx="1678761" cy="1119174"/>
          </a:xfrm>
          <a:prstGeom prst="rect">
            <a:avLst/>
          </a:prstGeom>
          <a:noFill/>
        </p:spPr>
      </p:pic>
      <p:pic>
        <p:nvPicPr>
          <p:cNvPr id="9" name="รูปภาพ 8" descr="C:\Users\Admin\Desktop\Capture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6" y="3744390"/>
            <a:ext cx="1857388" cy="125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987574"/>
            <a:ext cx="554461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0"/>
            <a:ext cx="6179007" cy="771550"/>
          </a:xfrm>
        </p:spPr>
        <p:txBody>
          <a:bodyPr>
            <a:noAutofit/>
          </a:bodyPr>
          <a:lstStyle/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มีการแสวงหาความรู้นอกองค์กรและนำมาเผยแพร่</a:t>
            </a:r>
          </a:p>
        </p:txBody>
      </p:sp>
      <p:pic>
        <p:nvPicPr>
          <p:cNvPr id="3077" name="Picture 5" descr="C:\Users\Admin\Desktop\6657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6"/>
            <a:ext cx="1678761" cy="1119174"/>
          </a:xfrm>
          <a:prstGeom prst="rect">
            <a:avLst/>
          </a:prstGeom>
          <a:noFill/>
        </p:spPr>
      </p:pic>
      <p:pic>
        <p:nvPicPr>
          <p:cNvPr id="9" name="รูปภาพ 8" descr="C:\Users\Admin\Desktop\Capture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6" y="3744390"/>
            <a:ext cx="1857388" cy="125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771550"/>
            <a:ext cx="298383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0"/>
            <a:ext cx="6179007" cy="771550"/>
          </a:xfrm>
        </p:spPr>
        <p:txBody>
          <a:bodyPr>
            <a:noAutofit/>
          </a:bodyPr>
          <a:lstStyle/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มีการจัดให้มี ชั่วโมงการทำ 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KM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7" name="Picture 5" descr="C:\Users\Admin\Desktop\6657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6"/>
            <a:ext cx="1678761" cy="1119174"/>
          </a:xfrm>
          <a:prstGeom prst="rect">
            <a:avLst/>
          </a:prstGeom>
          <a:noFill/>
        </p:spPr>
      </p:pic>
      <p:pic>
        <p:nvPicPr>
          <p:cNvPr id="9" name="รูปภาพ 8" descr="C:\Users\Admin\Desktop\Capture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6" y="3744390"/>
            <a:ext cx="1857388" cy="125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orrning talk 161_๑๙๐๘๒๘_0062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843558"/>
            <a:ext cx="4932040" cy="27741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47864" y="3867894"/>
            <a:ext cx="39917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ทำทุกวันพฤหัสบดี หลังแถว ทุกสัปดาห์</a:t>
            </a: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0"/>
            <a:ext cx="6179007" cy="771550"/>
          </a:xfrm>
        </p:spPr>
        <p:txBody>
          <a:bodyPr>
            <a:noAutofit/>
          </a:bodyPr>
          <a:lstStyle/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มีการกรอกแบบฟอร์มประเมินผลในระบบ 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NPD EVALUATE</a:t>
            </a:r>
          </a:p>
        </p:txBody>
      </p:sp>
      <p:pic>
        <p:nvPicPr>
          <p:cNvPr id="3077" name="Picture 5" descr="C:\Users\Admin\Desktop\6657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6"/>
            <a:ext cx="1678761" cy="1119174"/>
          </a:xfrm>
          <a:prstGeom prst="rect">
            <a:avLst/>
          </a:prstGeom>
          <a:noFill/>
        </p:spPr>
      </p:pic>
      <p:pic>
        <p:nvPicPr>
          <p:cNvPr id="9" name="รูปภาพ 8" descr="C:\Users\Admin\Desktop\Capture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6" y="3744390"/>
            <a:ext cx="1857388" cy="125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139952" y="4227934"/>
            <a:ext cx="25795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ทำทุกครั้งที่งานแล้วเสร็จ</a:t>
            </a: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843558"/>
            <a:ext cx="5580112" cy="313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0"/>
            <a:ext cx="6480720" cy="771550"/>
          </a:xfrm>
        </p:spPr>
        <p:txBody>
          <a:bodyPr>
            <a:noAutofit/>
          </a:bodyPr>
          <a:lstStyle/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มีการสรุปรายงานผลให้ผู้บังคับบัญชาเป็นรายเดือน รายไตรมาส</a:t>
            </a:r>
            <a:endParaRPr lang="en-US" sz="2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7" name="Picture 5" descr="C:\Users\Admin\Desktop\6657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6"/>
            <a:ext cx="1678761" cy="1119174"/>
          </a:xfrm>
          <a:prstGeom prst="rect">
            <a:avLst/>
          </a:prstGeom>
          <a:noFill/>
        </p:spPr>
      </p:pic>
      <p:pic>
        <p:nvPicPr>
          <p:cNvPr id="9" name="รูปภาพ 8" descr="C:\Users\Admin\Desktop\Capture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6" y="3744390"/>
            <a:ext cx="1857388" cy="125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139952" y="4227934"/>
            <a:ext cx="15231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แสดงตัวอย่าง</a:t>
            </a:r>
          </a:p>
        </p:txBody>
      </p:sp>
      <p:pic>
        <p:nvPicPr>
          <p:cNvPr id="1026" name="Picture 2" descr="à¸à¸¥à¸à¸²à¸£à¸à¹à¸à¸«à¸²à¸£à¸¹à¸à¸ à¸²à¸à¸ªà¸³à¸«à¸£à¸±à¸ à¸£à¸²à¸¢à¸à¸²à¸à¸à¸¥à¸à¸²à¸£à¸à¸à¸´à¸à¸±à¸à¸´à¸à¸²à¸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700615"/>
            <a:ext cx="2512135" cy="352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0"/>
            <a:ext cx="6480720" cy="771550"/>
          </a:xfrm>
        </p:spPr>
        <p:txBody>
          <a:bodyPr>
            <a:noAutofit/>
          </a:bodyPr>
          <a:lstStyle/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มีการจัดทำหรือนำมาปรับปรุงคู่มือปฏิบัติงานทุกครั้งที่ปฏิบัติงาน</a:t>
            </a:r>
          </a:p>
        </p:txBody>
      </p:sp>
      <p:pic>
        <p:nvPicPr>
          <p:cNvPr id="3077" name="Picture 5" descr="C:\Users\Admin\Desktop\6657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6"/>
            <a:ext cx="1678761" cy="1119174"/>
          </a:xfrm>
          <a:prstGeom prst="rect">
            <a:avLst/>
          </a:prstGeom>
          <a:noFill/>
        </p:spPr>
      </p:pic>
      <p:pic>
        <p:nvPicPr>
          <p:cNvPr id="9" name="รูปภาพ 8" descr="C:\Users\Admin\Desktop\Capture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6" y="3744390"/>
            <a:ext cx="1857388" cy="125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139952" y="4227934"/>
            <a:ext cx="15231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แสดงตัวอย่าง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4109" y="704066"/>
            <a:ext cx="2476363" cy="36425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ลูกศรขวา 3"/>
          <p:cNvSpPr/>
          <p:nvPr/>
        </p:nvSpPr>
        <p:spPr>
          <a:xfrm>
            <a:off x="5288290" y="2363814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4752" y="652859"/>
            <a:ext cx="2559807" cy="36937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0"/>
            <a:ext cx="6480720" cy="771550"/>
          </a:xfrm>
        </p:spPr>
        <p:txBody>
          <a:bodyPr>
            <a:noAutofit/>
          </a:bodyPr>
          <a:lstStyle/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มีการจัดทำ 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AAR 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ทุกครั้งที่ปฏิบัติงานเสร็จ</a:t>
            </a:r>
          </a:p>
        </p:txBody>
      </p:sp>
      <p:pic>
        <p:nvPicPr>
          <p:cNvPr id="3077" name="Picture 5" descr="C:\Users\Admin\Desktop\6657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6"/>
            <a:ext cx="1678761" cy="1119174"/>
          </a:xfrm>
          <a:prstGeom prst="rect">
            <a:avLst/>
          </a:prstGeom>
          <a:noFill/>
        </p:spPr>
      </p:pic>
      <p:pic>
        <p:nvPicPr>
          <p:cNvPr id="9" name="รูปภาพ 8" descr="C:\Users\Admin\Desktop\Capture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6" y="3744390"/>
            <a:ext cx="1857388" cy="125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139952" y="4227934"/>
            <a:ext cx="15231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แสดงตัวอย่าง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4530" y="765314"/>
            <a:ext cx="6157192" cy="346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195486"/>
            <a:ext cx="6480720" cy="987574"/>
          </a:xfrm>
        </p:spPr>
        <p:txBody>
          <a:bodyPr>
            <a:noAutofit/>
          </a:bodyPr>
          <a:lstStyle/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มีการจัดทำ 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AAR 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ทุกครั้งที่ปฏิบัติงานเสร็จมีการรายงานผล 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AAR 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ให้กรม รับทราบทุกเดือน</a:t>
            </a:r>
            <a:br>
              <a:rPr lang="th-TH" sz="2800" b="1" dirty="0">
                <a:latin typeface="TH SarabunPSK" pitchFamily="34" charset="-34"/>
                <a:cs typeface="TH SarabunPSK" pitchFamily="34" charset="-34"/>
              </a:rPr>
            </a:b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7" name="Picture 5" descr="C:\Users\Admin\Desktop\6657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6"/>
            <a:ext cx="1678761" cy="1119174"/>
          </a:xfrm>
          <a:prstGeom prst="rect">
            <a:avLst/>
          </a:prstGeom>
          <a:noFill/>
        </p:spPr>
      </p:pic>
      <p:pic>
        <p:nvPicPr>
          <p:cNvPr id="9" name="รูปภาพ 8" descr="C:\Users\Admin\Desktop\Capture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6" y="3744390"/>
            <a:ext cx="1857388" cy="125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716016" y="4372516"/>
            <a:ext cx="15231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แสดงตัวอย่าง</a:t>
            </a: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4530" y="910786"/>
            <a:ext cx="6157192" cy="346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116972"/>
            <a:ext cx="7094022" cy="811704"/>
          </a:xfrm>
        </p:spPr>
        <p:txBody>
          <a:bodyPr>
            <a:noAutofit/>
          </a:bodyPr>
          <a:lstStyle/>
          <a:p>
            <a:pPr algn="ctr"/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แนวทางการตรวจสอบเอกสาร</a:t>
            </a:r>
            <a:b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ขั้นตอน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  <a:hlinkClick r:id="rId2" action="ppaction://hlinkfile"/>
              </a:rPr>
              <a:t>การจัดการความรู้ของ </a:t>
            </a:r>
            <a:r>
              <a:rPr lang="th-TH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  <a:hlinkClick r:id="rId2" action="ppaction://hlinkfile"/>
              </a:rPr>
              <a:t>ชย.ทร.</a:t>
            </a:r>
            <a:endParaRPr lang="en-US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Picture 1" descr="C:\Users\Sunisa\Desktop\p1R copy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762" y="319886"/>
            <a:ext cx="1023902" cy="1023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C:\Users\Admin\Desktop\วันแรกเสนอผลงาน KM_๑๙๐๔๑๙_000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357568"/>
            <a:ext cx="1477903" cy="1485220"/>
          </a:xfrm>
          <a:prstGeom prst="rect">
            <a:avLst/>
          </a:prstGeom>
          <a:noFill/>
        </p:spPr>
      </p:pic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298" y="1097269"/>
            <a:ext cx="2928958" cy="386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4" y="1091555"/>
            <a:ext cx="2857520" cy="388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380413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95486"/>
            <a:ext cx="6480720" cy="648072"/>
          </a:xfrm>
        </p:spPr>
        <p:txBody>
          <a:bodyPr>
            <a:noAutofit/>
          </a:bodyPr>
          <a:lstStyle/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มีการบันทึก 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AAR 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ในระบบที่ ชย.ทร. จัดทำขึ้นอย่างต่อเนื่อง</a:t>
            </a:r>
            <a:br>
              <a:rPr lang="th-TH" sz="2800" b="1" dirty="0">
                <a:latin typeface="TH SarabunPSK" pitchFamily="34" charset="-34"/>
                <a:cs typeface="TH SarabunPSK" pitchFamily="34" charset="-34"/>
              </a:rPr>
            </a:b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7" name="Picture 5" descr="C:\Users\Admin\Desktop\6657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6"/>
            <a:ext cx="1678761" cy="1119174"/>
          </a:xfrm>
          <a:prstGeom prst="rect">
            <a:avLst/>
          </a:prstGeom>
          <a:noFill/>
        </p:spPr>
      </p:pic>
      <p:pic>
        <p:nvPicPr>
          <p:cNvPr id="9" name="รูปภาพ 8" descr="C:\Users\Admin\Desktop\Capture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6" y="3744390"/>
            <a:ext cx="1857388" cy="125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139952" y="4227934"/>
            <a:ext cx="15231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แสดงตัวอย่าง</a:t>
            </a: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4530" y="765314"/>
            <a:ext cx="6157192" cy="346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95486"/>
            <a:ext cx="6480720" cy="648072"/>
          </a:xfrm>
        </p:spPr>
        <p:txBody>
          <a:bodyPr>
            <a:noAutofit/>
          </a:bodyPr>
          <a:lstStyle/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มีการเก็บสถิติการปฏิบัติงาน ตัวชี้วัด และรายงานอย่างต่อเนื่อง</a:t>
            </a:r>
            <a:br>
              <a:rPr lang="th-TH" sz="2800" b="1" dirty="0">
                <a:latin typeface="TH SarabunPSK" pitchFamily="34" charset="-34"/>
                <a:cs typeface="TH SarabunPSK" pitchFamily="34" charset="-34"/>
              </a:rPr>
            </a:b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7" name="Picture 5" descr="C:\Users\Admin\Desktop\6657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6"/>
            <a:ext cx="1678761" cy="1119174"/>
          </a:xfrm>
          <a:prstGeom prst="rect">
            <a:avLst/>
          </a:prstGeom>
          <a:noFill/>
        </p:spPr>
      </p:pic>
      <p:pic>
        <p:nvPicPr>
          <p:cNvPr id="9" name="รูปภาพ 8" descr="C:\Users\Admin\Desktop\Capture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6" y="3744390"/>
            <a:ext cx="1857388" cy="125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139952" y="4227934"/>
            <a:ext cx="15231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แสดงตัวอย่าง</a:t>
            </a:r>
          </a:p>
        </p:txBody>
      </p:sp>
      <p:pic>
        <p:nvPicPr>
          <p:cNvPr id="6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771327"/>
            <a:ext cx="5146794" cy="3979827"/>
          </a:xfr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95486"/>
            <a:ext cx="6480720" cy="648072"/>
          </a:xfrm>
        </p:spPr>
        <p:txBody>
          <a:bodyPr>
            <a:noAutofit/>
          </a:bodyPr>
          <a:lstStyle/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มีการนำผลจากการประเมินผลมาใช้แก้ปัญหาการปฏิบัติงานอย่างเป็นรูปธรรมและสามารถแสดงตัวอย่างได้ 5 ตัวอย่าง</a:t>
            </a:r>
          </a:p>
        </p:txBody>
      </p:sp>
      <p:pic>
        <p:nvPicPr>
          <p:cNvPr id="3077" name="Picture 5" descr="C:\Users\Admin\Desktop\6657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6"/>
            <a:ext cx="1678761" cy="1119174"/>
          </a:xfrm>
          <a:prstGeom prst="rect">
            <a:avLst/>
          </a:prstGeom>
          <a:noFill/>
        </p:spPr>
      </p:pic>
      <p:pic>
        <p:nvPicPr>
          <p:cNvPr id="9" name="รูปภาพ 8" descr="C:\Users\Admin\Desktop\Capture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6" y="3744390"/>
            <a:ext cx="1857388" cy="125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139952" y="4227934"/>
            <a:ext cx="15231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แสดงตัวอย่าง</a:t>
            </a: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4530" y="910786"/>
            <a:ext cx="6157192" cy="346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95486"/>
            <a:ext cx="6480720" cy="648072"/>
          </a:xfrm>
        </p:spPr>
        <p:txBody>
          <a:bodyPr>
            <a:noAutofit/>
          </a:bodyPr>
          <a:lstStyle/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บุคลากรมีความสามารถเพิ่มขึ้น แสดงตัวอย่างได้จำนวน 1-5 คน</a:t>
            </a:r>
          </a:p>
        </p:txBody>
      </p:sp>
      <p:pic>
        <p:nvPicPr>
          <p:cNvPr id="3077" name="Picture 5" descr="C:\Users\Admin\Desktop\6657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6"/>
            <a:ext cx="1678761" cy="1119174"/>
          </a:xfrm>
          <a:prstGeom prst="rect">
            <a:avLst/>
          </a:prstGeom>
          <a:noFill/>
        </p:spPr>
      </p:pic>
      <p:pic>
        <p:nvPicPr>
          <p:cNvPr id="9" name="รูปภาพ 8" descr="C:\Users\Admin\Desktop\Capture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6" y="3744390"/>
            <a:ext cx="1857388" cy="125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139952" y="4227934"/>
            <a:ext cx="15231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แสดงตัวอย่าง</a:t>
            </a:r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0022241"/>
              </p:ext>
            </p:extLst>
          </p:nvPr>
        </p:nvGraphicFramePr>
        <p:xfrm>
          <a:off x="2281238" y="1044575"/>
          <a:ext cx="6565901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08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h-TH" dirty="0"/>
                        <a:t>ลำดับที่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       ชื่อ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ขีดความสามารถที่เพิ่มขึ้น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2283718"/>
            <a:ext cx="7020272" cy="93610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th-TH" sz="7200" b="1" dirty="0">
                <a:latin typeface="TH SarabunPSK" pitchFamily="34" charset="-34"/>
                <a:cs typeface="TH SarabunPSK" pitchFamily="34" charset="-34"/>
              </a:rPr>
              <a:t>นวัตกรรม</a:t>
            </a:r>
          </a:p>
        </p:txBody>
      </p:sp>
      <p:pic>
        <p:nvPicPr>
          <p:cNvPr id="3077" name="Picture 5" descr="C:\Users\Admin\Desktop\6657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6"/>
            <a:ext cx="1678761" cy="1119174"/>
          </a:xfrm>
          <a:prstGeom prst="rect">
            <a:avLst/>
          </a:prstGeom>
          <a:noFill/>
        </p:spPr>
      </p:pic>
      <p:pic>
        <p:nvPicPr>
          <p:cNvPr id="9" name="รูปภาพ 8" descr="C:\Users\Admin\Desktop\Capture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6" y="3744390"/>
            <a:ext cx="1857388" cy="125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95486"/>
            <a:ext cx="6480720" cy="648072"/>
          </a:xfrm>
        </p:spPr>
        <p:txBody>
          <a:bodyPr>
            <a:noAutofit/>
          </a:bodyPr>
          <a:lstStyle/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มีนวัตกรรมที่ แผนกพัฒนาขึ้นเอง กี่อย่างในรอบปีที่ผ่านมา (แสดงตัวอย่าง)</a:t>
            </a:r>
          </a:p>
        </p:txBody>
      </p:sp>
      <p:pic>
        <p:nvPicPr>
          <p:cNvPr id="3077" name="Picture 5" descr="C:\Users\Admin\Desktop\6657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6"/>
            <a:ext cx="1678761" cy="1119174"/>
          </a:xfrm>
          <a:prstGeom prst="rect">
            <a:avLst/>
          </a:prstGeom>
          <a:noFill/>
        </p:spPr>
      </p:pic>
      <p:pic>
        <p:nvPicPr>
          <p:cNvPr id="9" name="รูปภาพ 8" descr="C:\Users\Admin\Desktop\Capture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6" y="3744390"/>
            <a:ext cx="1857388" cy="125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7154288"/>
              </p:ext>
            </p:extLst>
          </p:nvPr>
        </p:nvGraphicFramePr>
        <p:xfrm>
          <a:off x="2281238" y="1044575"/>
          <a:ext cx="656590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0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h-TH" dirty="0"/>
                        <a:t>ลำดับที่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       ชื่อนวัตกรรม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พัฒนาโดย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95486"/>
            <a:ext cx="6480720" cy="648072"/>
          </a:xfrm>
        </p:spPr>
        <p:txBody>
          <a:bodyPr>
            <a:noAutofit/>
          </a:bodyPr>
          <a:lstStyle/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นวัตกรมที่จัดทำขึ้น เป็นผลงานของแผนกเอง หรือนำของคนอื่นมาประยุกต์ใช้</a:t>
            </a:r>
          </a:p>
        </p:txBody>
      </p:sp>
      <p:pic>
        <p:nvPicPr>
          <p:cNvPr id="3077" name="Picture 5" descr="C:\Users\Admin\Desktop\6657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6"/>
            <a:ext cx="1678761" cy="1119174"/>
          </a:xfrm>
          <a:prstGeom prst="rect">
            <a:avLst/>
          </a:prstGeom>
          <a:noFill/>
        </p:spPr>
      </p:pic>
      <p:pic>
        <p:nvPicPr>
          <p:cNvPr id="9" name="รูปภาพ 8" descr="C:\Users\Admin\Desktop\Capture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6" y="3744390"/>
            <a:ext cx="1857388" cy="125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9085897"/>
              </p:ext>
            </p:extLst>
          </p:nvPr>
        </p:nvGraphicFramePr>
        <p:xfrm>
          <a:off x="2321420" y="1352528"/>
          <a:ext cx="656590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0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h-TH" dirty="0"/>
                        <a:t>ลำดับที่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       ชื่อนวัตกรรม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พัฒนาเอง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100" name="Picture 4" descr="à¸à¸¥à¸à¸²à¸£à¸à¹à¸à¸«à¸²à¸£à¸¹à¸à¸ à¸²à¸à¸ªà¸³à¸«à¸£à¸±à¸ copyright symbol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3291830"/>
            <a:ext cx="1454821" cy="145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à¸à¸¥à¸à¸²à¸£à¸à¹à¸à¸«à¸²à¸£à¸¹à¸à¸ à¸²à¸à¸ªà¸³à¸«à¸£à¸±à¸ idea symbol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0402" y="3146581"/>
            <a:ext cx="1600070" cy="160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95486"/>
            <a:ext cx="6480720" cy="648072"/>
          </a:xfrm>
        </p:spPr>
        <p:txBody>
          <a:bodyPr>
            <a:noAutofit/>
          </a:bodyPr>
          <a:lstStyle/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นวัตกรรมดังกล่าวได้ทดลองใช้มาแล้ว และมีการประเมินผล</a:t>
            </a:r>
          </a:p>
        </p:txBody>
      </p:sp>
      <p:pic>
        <p:nvPicPr>
          <p:cNvPr id="3077" name="Picture 5" descr="C:\Users\Admin\Desktop\6657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6"/>
            <a:ext cx="1678761" cy="1119174"/>
          </a:xfrm>
          <a:prstGeom prst="rect">
            <a:avLst/>
          </a:prstGeom>
          <a:noFill/>
        </p:spPr>
      </p:pic>
      <p:pic>
        <p:nvPicPr>
          <p:cNvPr id="9" name="รูปภาพ 8" descr="C:\Users\Admin\Desktop\Capture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6" y="3744390"/>
            <a:ext cx="1857388" cy="125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139952" y="4227934"/>
            <a:ext cx="15231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แสดงตัวอย่าง</a:t>
            </a: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503" y="412478"/>
            <a:ext cx="6454439" cy="433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95486"/>
            <a:ext cx="6480720" cy="648072"/>
          </a:xfrm>
        </p:spPr>
        <p:txBody>
          <a:bodyPr>
            <a:noAutofit/>
          </a:bodyPr>
          <a:lstStyle/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ระดับประโยชน์ของนวัตกรรม / ระดับของการแก้ปัญหา</a:t>
            </a:r>
          </a:p>
        </p:txBody>
      </p:sp>
      <p:pic>
        <p:nvPicPr>
          <p:cNvPr id="3077" name="Picture 5" descr="C:\Users\Admin\Desktop\6657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6"/>
            <a:ext cx="1678761" cy="1119174"/>
          </a:xfrm>
          <a:prstGeom prst="rect">
            <a:avLst/>
          </a:prstGeom>
          <a:noFill/>
        </p:spPr>
      </p:pic>
      <p:pic>
        <p:nvPicPr>
          <p:cNvPr id="9" name="รูปภาพ 8" descr="C:\Users\Admin\Desktop\Capture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6" y="3744390"/>
            <a:ext cx="1857388" cy="125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à¸à¸¥à¸à¸²à¸£à¸à¹à¸à¸«à¸²à¸£à¸¹à¸à¸ à¸²à¸à¸ªà¸³à¸«à¸£à¸±à¸ man sign 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627784" y="2072456"/>
            <a:ext cx="509450" cy="131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à¸à¸¥à¸à¸²à¸£à¸à¹à¸à¸«à¸²à¸£à¸¹à¸à¸ à¸²à¸à¸ªà¸³à¸«à¸£à¸±à¸ man sign 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635896" y="2071860"/>
            <a:ext cx="509450" cy="131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à¸à¸¥à¸à¸²à¸£à¸à¹à¸à¸«à¸²à¸£à¸¹à¸à¸ à¸²à¸à¸ªà¸³à¸«à¸£à¸±à¸ man sign 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145346" y="2071859"/>
            <a:ext cx="509450" cy="131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à¸à¸¥à¸à¸²à¸£à¸à¹à¸à¸«à¸²à¸£à¸¹à¸à¸ à¸²à¸à¸ªà¸³à¸«à¸£à¸±à¸ man sign 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668077" y="2071859"/>
            <a:ext cx="509450" cy="131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à¸à¸¥à¸à¸²à¸£à¸à¹à¸à¸«à¸²à¸£à¸¹à¸à¸ à¸²à¸à¸ªà¸³à¸«à¸£à¸±à¸ earth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526" y="1413935"/>
            <a:ext cx="2476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à¸à¸¥à¸à¸²à¸£à¸à¹à¸à¸«à¸²à¸£à¸¹à¸à¸ à¸²à¸à¸ªà¸³à¸«à¸£à¸±à¸ thailand map gif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5764" y="1699435"/>
            <a:ext cx="1696110" cy="204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95486"/>
            <a:ext cx="6480720" cy="648072"/>
          </a:xfrm>
        </p:spPr>
        <p:txBody>
          <a:bodyPr>
            <a:noAutofit/>
          </a:bodyPr>
          <a:lstStyle/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ระดับความก้าวหน้า เทคโนโลยี ของ นวัตกรรม</a:t>
            </a:r>
          </a:p>
        </p:txBody>
      </p:sp>
      <p:pic>
        <p:nvPicPr>
          <p:cNvPr id="3077" name="Picture 5" descr="C:\Users\Admin\Desktop\6657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6"/>
            <a:ext cx="1678761" cy="1119174"/>
          </a:xfrm>
          <a:prstGeom prst="rect">
            <a:avLst/>
          </a:prstGeom>
          <a:noFill/>
        </p:spPr>
      </p:pic>
      <p:pic>
        <p:nvPicPr>
          <p:cNvPr id="9" name="รูปภาพ 8" descr="C:\Users\Admin\Desktop\Capture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6" y="3744390"/>
            <a:ext cx="1857388" cy="125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à¸à¸¥à¸à¸²à¸£à¸à¹à¸à¸«à¸²à¸£à¸¹à¸à¸ à¸²à¸à¸ªà¸³à¸«à¸£à¸±à¸ à¸«à¸¸à¹à¸à¸¢à¸à¸à¹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5302" y="1333470"/>
            <a:ext cx="2488784" cy="248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à¸à¸¥à¸à¸²à¸£à¸à¹à¸à¸«à¸²à¸£à¸¹à¸à¸ à¸²à¸à¸ªà¸³à¸«à¸£à¸±à¸ book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1906285"/>
            <a:ext cx="2462386" cy="179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3364" y="1528278"/>
            <a:ext cx="1199524" cy="209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116972"/>
            <a:ext cx="7094022" cy="811704"/>
          </a:xfrm>
        </p:spPr>
        <p:txBody>
          <a:bodyPr>
            <a:noAutofit/>
          </a:bodyPr>
          <a:lstStyle/>
          <a:p>
            <a:pPr algn="ctr"/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แนวทางการตรวจสอบเอกสาร</a:t>
            </a:r>
            <a:b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ขั้นตอน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  <a:hlinkClick r:id="rId2" action="ppaction://hlinkfile"/>
              </a:rPr>
              <a:t>การจัดการความรู้ของ </a:t>
            </a:r>
            <a:r>
              <a:rPr lang="th-TH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  <a:hlinkClick r:id="rId2" action="ppaction://hlinkfile"/>
              </a:rPr>
              <a:t>ชย.ทร.</a:t>
            </a:r>
            <a:endParaRPr lang="en-US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Picture 1" descr="C:\Users\Sunisa\Desktop\p1R copy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762" y="319886"/>
            <a:ext cx="1023902" cy="1023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C:\Users\Admin\Desktop\วันแรกเสนอผลงาน KM_๑๙๐๔๑๙_000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357568"/>
            <a:ext cx="1477903" cy="1485220"/>
          </a:xfrm>
          <a:prstGeom prst="rect">
            <a:avLst/>
          </a:prstGeom>
          <a:noFill/>
        </p:spPr>
      </p:pic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0" y="1000114"/>
            <a:ext cx="2857520" cy="404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380413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8794" y="500048"/>
            <a:ext cx="60722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800" b="1" i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จบการบรรยาย</a:t>
            </a:r>
          </a:p>
        </p:txBody>
      </p:sp>
      <p:pic>
        <p:nvPicPr>
          <p:cNvPr id="5121" name="Picture 1" descr="C:\Users\Admin\Desktop\37956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36" y="2000246"/>
            <a:ext cx="3904373" cy="2928940"/>
          </a:xfrm>
          <a:prstGeom prst="rect">
            <a:avLst/>
          </a:prstGeom>
          <a:noFill/>
        </p:spPr>
      </p:pic>
      <p:pic>
        <p:nvPicPr>
          <p:cNvPr id="5122" name="Picture 2" descr="C:\Users\Admin\Desktop\วันแรกเสนอผลงาน KM_๑๙๐๔๑๙_000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2" y="71420"/>
            <a:ext cx="923415" cy="9279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116972"/>
            <a:ext cx="7094022" cy="811704"/>
          </a:xfrm>
        </p:spPr>
        <p:txBody>
          <a:bodyPr>
            <a:noAutofit/>
          </a:bodyPr>
          <a:lstStyle/>
          <a:p>
            <a:pPr algn="ctr"/>
            <a:b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ขั้นตอนการปฏิบัติงาน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  <a:hlinkClick r:id="rId2" action="ppaction://hlinkfile"/>
              </a:rPr>
              <a:t>การจัดการความรู้ของ </a:t>
            </a:r>
            <a:r>
              <a:rPr lang="th-TH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  <a:hlinkClick r:id="rId2" action="ppaction://hlinkfile"/>
              </a:rPr>
              <a:t>ชย.ทร.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  <a:hlinkClick r:id="rId2" action="ppaction://hlinkfile"/>
              </a:rPr>
              <a:t> </a:t>
            </a:r>
            <a:br>
              <a:rPr lang="en-US" dirty="0">
                <a:hlinkClick r:id="rId2" action="ppaction://hlinkfile"/>
              </a:rPr>
            </a:br>
            <a:endParaRPr lang="en-US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Picture 1" descr="C:\Users\Sunisa\Desktop\p1R copy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762" y="319886"/>
            <a:ext cx="1023902" cy="1023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C:\Users\Admin\Desktop\วันแรกเสนอผลงาน KM_๑๙๐๔๑๙_000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357568"/>
            <a:ext cx="1477903" cy="1485220"/>
          </a:xfrm>
          <a:prstGeom prst="rect">
            <a:avLst/>
          </a:prstGeom>
          <a:noFill/>
        </p:spPr>
      </p:pic>
      <p:sp>
        <p:nvSpPr>
          <p:cNvPr id="130049" name="Rectangle 1"/>
          <p:cNvSpPr>
            <a:spLocks noChangeArrowheads="1"/>
          </p:cNvSpPr>
          <p:nvPr/>
        </p:nvSpPr>
        <p:spPr bwMode="auto">
          <a:xfrm>
            <a:off x="0" y="0"/>
            <a:ext cx="8494633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th-TH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lang="th-TH" sz="1600" dirty="0"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th-TH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lang="th-TH" sz="1600" dirty="0"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th-TH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				</a:t>
            </a:r>
            <a:r>
              <a:rPr kumimoji="0" lang="th-TH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๑. เมื่อ</a:t>
            </a:r>
            <a:r>
              <a:rPr kumimoji="0" lang="th-TH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  <a:hlinkClick r:id="rId5" action="ppaction://hlinkpres?slideindex=1&amp;slidetitle="/>
              </a:rPr>
              <a:t>รับนโยบาย </a:t>
            </a:r>
            <a:r>
              <a:rPr kumimoji="0" lang="th-TH" sz="1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  <a:hlinkClick r:id="rId5" action="ppaction://hlinkpres?slideindex=1&amp;slidetitle="/>
              </a:rPr>
              <a:t>ทร.</a:t>
            </a:r>
            <a:r>
              <a:rPr kumimoji="0" lang="th-TH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  <a:hlinkClick r:id="rId5" action="ppaction://hlinkpres?slideindex=1&amp;slidetitle="/>
              </a:rPr>
              <a:t> </a:t>
            </a:r>
            <a:r>
              <a:rPr kumimoji="0" lang="th-TH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ศึกษา</a:t>
            </a:r>
            <a:r>
              <a:rPr kumimoji="0" lang="th-TH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  <a:hlinkClick r:id="rId6" action="ppaction://hlinkfile"/>
              </a:rPr>
              <a:t>แนวทางการจัดการความรู้</a:t>
            </a:r>
            <a:r>
              <a:rPr kumimoji="0" lang="th-TH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จึงกำหนด</a:t>
            </a:r>
            <a:r>
              <a:rPr kumimoji="0" lang="th-TH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  <a:hlinkClick r:id="rId7" action="ppaction://hlinkpres?slideindex=1&amp;slidetitle="/>
              </a:rPr>
              <a:t>แผนยุทธศาสตร์ </a:t>
            </a:r>
            <a:r>
              <a:rPr kumimoji="0" lang="th-TH" sz="1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  <a:hlinkClick r:id="rId7" action="ppaction://hlinkpres?slideindex=1&amp;slidetitle="/>
              </a:rPr>
              <a:t>ชย.ทร</a:t>
            </a:r>
            <a:r>
              <a:rPr kumimoji="0" lang="th-TH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  <a:hlinkClick r:id="rId7" action="ppaction://hlinkpres?slideindex=1&amp;slidetitle="/>
              </a:rPr>
              <a:t> </a:t>
            </a:r>
            <a:endParaRPr kumimoji="0" lang="th-TH" sz="16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				</a:t>
            </a:r>
            <a:r>
              <a:rPr kumimoji="0" lang="th-TH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นโยบาย </a:t>
            </a:r>
            <a:r>
              <a:rPr kumimoji="0" lang="th-TH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  <a:hlinkClick r:id="rId8" action="ppaction://hlinkfile"/>
              </a:rPr>
              <a:t>วิสัยทัศน์การจัดการความรู้ </a:t>
            </a:r>
            <a:r>
              <a:rPr kumimoji="0" lang="th-TH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ดำเนินการดังนี้</a:t>
            </a:r>
            <a:endParaRPr kumimoji="0" lang="en-US" sz="6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th-TH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				- จัดประชุมครั้งที่ ๑ </a:t>
            </a:r>
            <a:r>
              <a:rPr kumimoji="0" lang="th-TH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  <a:hlinkClick r:id="rId9" action="ppaction://hlinkpres?slideindex=1&amp;slidetitle="/>
              </a:rPr>
              <a:t>ชี้แจงแนวทางการจัดการความรู้ </a:t>
            </a:r>
            <a:r>
              <a:rPr kumimoji="0" lang="th-TH" sz="1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  <a:hlinkClick r:id="rId9" action="ppaction://hlinkpres?slideindex=1&amp;slidetitle="/>
              </a:rPr>
              <a:t>ทร.</a:t>
            </a:r>
            <a:endParaRPr kumimoji="0" lang="en-US" sz="6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				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  <a:hlinkClick r:id="rId10" action="ppaction://hlinkfile"/>
              </a:rPr>
              <a:t>- PPT </a:t>
            </a:r>
            <a:r>
              <a:rPr kumimoji="0" lang="th-TH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  <a:hlinkClick r:id="rId10" action="ppaction://hlinkfile"/>
              </a:rPr>
              <a:t>แนวทางการจัดการความรู้ </a:t>
            </a:r>
            <a:r>
              <a:rPr kumimoji="0" lang="th-TH" sz="1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  <a:hlinkClick r:id="rId10" action="ppaction://hlinkfile"/>
              </a:rPr>
              <a:t>ทร.</a:t>
            </a:r>
            <a:r>
              <a:rPr kumimoji="0" lang="th-TH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 </a:t>
            </a:r>
            <a:endParaRPr kumimoji="0" lang="en-US" sz="6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th-TH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	                         	๒. แต่งตั้งคณะทำงาน โดยมี 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  <a:hlinkClick r:id="rId11" action="ppaction://hlinkfile"/>
              </a:rPr>
              <a:t>CKO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  <a:r>
              <a:rPr kumimoji="0" lang="th-TH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เป็นผู้ดูแลการดำเนินการควบคุม ดูแล ติดตามการดำเนินงาน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				</a:t>
            </a:r>
            <a:r>
              <a:rPr kumimoji="0" lang="th-TH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และประเมินผลคุณภาพ พร้อมทั้งดำเนินการจัดการความรู้ของหน่วยงาน</a:t>
            </a:r>
            <a:endParaRPr kumimoji="0" lang="en-US" sz="6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th-TH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					</a:t>
            </a:r>
            <a:r>
              <a:rPr kumimoji="0" lang="th-TH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  <a:hlinkClick r:id="rId12" action="ppaction://hlinkfile"/>
              </a:rPr>
              <a:t>- </a:t>
            </a:r>
            <a:r>
              <a:rPr kumimoji="0" lang="th-TH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  <a:hlinkClick r:id="rId12" action="ppaction://hlinkfile"/>
              </a:rPr>
              <a:t>คำสั่งตั้งคณะทำงาน 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  <a:hlinkClick r:id="rId12" action="ppaction://hlinkfile"/>
              </a:rPr>
              <a:t>KM </a:t>
            </a:r>
            <a:r>
              <a:rPr kumimoji="0" lang="th-TH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  <a:hlinkClick r:id="rId12" action="ppaction://hlinkfile"/>
              </a:rPr>
              <a:t>ของ </a:t>
            </a:r>
            <a:r>
              <a:rPr kumimoji="0" lang="th-TH" sz="1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  <a:hlinkClick r:id="rId12" action="ppaction://hlinkfile"/>
              </a:rPr>
              <a:t>ชย.ทร.</a:t>
            </a:r>
            <a:r>
              <a:rPr kumimoji="0" lang="th-TH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  <a:hlinkClick r:id="rId12" action="ppaction://hlinkfile"/>
              </a:rPr>
              <a:t> </a:t>
            </a:r>
            <a:r>
              <a:rPr kumimoji="0" lang="th-TH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  <a:hlinkClick r:id="rId12" action="ppaction://hlinkfile"/>
              </a:rPr>
              <a:t>โดยคัดเลือกผู้ที่มีความเหมาะสม</a:t>
            </a:r>
            <a:endParaRPr kumimoji="0" lang="en-US" sz="6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th-TH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                     		๓. แต่งตั้ง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Km’Fa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  <a:r>
              <a:rPr kumimoji="0" lang="th-TH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ของ </a:t>
            </a:r>
            <a:r>
              <a:rPr kumimoji="0" lang="th-TH" sz="1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ชย.ทร.</a:t>
            </a:r>
            <a:r>
              <a:rPr kumimoji="0" lang="th-TH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ดำเนินการดังนี้</a:t>
            </a:r>
            <a:endParaRPr kumimoji="0" lang="en-US" sz="6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th-TH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					</a:t>
            </a:r>
            <a:r>
              <a:rPr kumimoji="0" lang="th-TH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  <a:hlinkClick r:id="rId13" action="ppaction://hlinkfile"/>
              </a:rPr>
              <a:t>- คำสั่งแต่งตั้ง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  <a:hlinkClick r:id="rId13" action="ppaction://hlinkfile"/>
              </a:rPr>
              <a:t>Km’Fa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  <a:hlinkClick r:id="rId13" action="ppaction://hlinkfile"/>
              </a:rPr>
              <a:t> </a:t>
            </a:r>
            <a:r>
              <a:rPr kumimoji="0" lang="th-TH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  <a:hlinkClick r:id="rId13" action="ppaction://hlinkfile"/>
              </a:rPr>
              <a:t>มีจำนวนเพิ่มขึ้นอีก ๓ 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  <a:hlinkClick r:id="rId13" action="ppaction://hlinkfile"/>
              </a:rPr>
              <a:t>% </a:t>
            </a:r>
            <a:r>
              <a:rPr kumimoji="0" lang="th-TH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ของ</a:t>
            </a:r>
            <a:r>
              <a:rPr kumimoji="0" lang="th-TH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  <a:hlinkClick r:id="rId14" action="ppaction://hlinkfile"/>
              </a:rPr>
              <a:t>กำลังพล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  <a:hlinkClick r:id="rId14" action="ppaction://hlinkfile"/>
              </a:rPr>
              <a:t>Km’Fa</a:t>
            </a:r>
            <a:r>
              <a:rPr kumimoji="0" lang="th-TH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  <a:hlinkClick r:id="rId14" action="ppaction://hlinkfile"/>
              </a:rPr>
              <a:t> เดิม</a:t>
            </a:r>
            <a:r>
              <a:rPr kumimoji="0" lang="th-TH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	</a:t>
            </a:r>
            <a:endParaRPr kumimoji="0" lang="en-US" sz="6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th-TH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	    		 	๔. จัดทำแผนการจัดการความรู้ </a:t>
            </a:r>
            <a:r>
              <a:rPr kumimoji="0" lang="th-TH" sz="1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ชย.ทร.</a:t>
            </a:r>
            <a:r>
              <a:rPr kumimoji="0" lang="th-TH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ให้สอดคล้องกับแผนยุทธศาสตร์ พร้อมแผนการใช้ </a:t>
            </a:r>
            <a:r>
              <a:rPr kumimoji="0" lang="th-TH" sz="1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งป.</a:t>
            </a:r>
            <a:endParaRPr kumimoji="0" lang="th-TH" sz="16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				</a:t>
            </a:r>
            <a:r>
              <a:rPr kumimoji="0" lang="th-TH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ที่ได้รับอย่างมีประสิทธิภาพ ดำเนินการดังนี้</a:t>
            </a:r>
            <a:endParaRPr kumimoji="0" lang="en-US" sz="6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			</a:t>
            </a:r>
            <a:r>
              <a:rPr kumimoji="0" lang="th-TH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		</a:t>
            </a:r>
            <a:r>
              <a:rPr kumimoji="0" lang="th-TH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  <a:hlinkClick r:id="rId15" action="ppaction://hlinkfile"/>
              </a:rPr>
              <a:t>- จัดทำแผนการจัดการความรู้ของ </a:t>
            </a:r>
            <a:r>
              <a:rPr kumimoji="0" lang="th-TH" sz="1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  <a:hlinkClick r:id="rId15" action="ppaction://hlinkfile"/>
              </a:rPr>
              <a:t>ชย.ทร.</a:t>
            </a:r>
            <a:r>
              <a:rPr kumimoji="0" lang="th-TH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  <a:hlinkClick r:id="rId15" action="ppaction://hlinkfile"/>
              </a:rPr>
              <a:t>ให้สอดคล้องกับนโยบาย </a:t>
            </a:r>
            <a:r>
              <a:rPr kumimoji="0" lang="th-TH" sz="1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  <a:hlinkClick r:id="rId15" action="ppaction://hlinkfile"/>
              </a:rPr>
              <a:t>ทร.</a:t>
            </a:r>
            <a:r>
              <a:rPr kumimoji="0" lang="th-TH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  <a:hlinkClick r:id="rId15" action="ppaction://hlinkfile"/>
              </a:rPr>
              <a:t>ตามข้อ ๑.</a:t>
            </a:r>
            <a:endParaRPr kumimoji="0" lang="en-US" sz="6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th-TH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				</a:t>
            </a:r>
            <a:r>
              <a:rPr kumimoji="0" lang="th-TH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  <a:hlinkClick r:id="rId16" action="ppaction://hlinkfile"/>
              </a:rPr>
              <a:t>- ขออนุมัติแผนการจัดการความรู้ 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  <a:hlinkClick r:id="rId16" action="ppaction://hlinkfile"/>
              </a:rPr>
              <a:t>KM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H SarabunPSK" pitchFamily="34" charset="-34"/>
              <a:ea typeface="Times New Roman" pitchFamily="18" charset="0"/>
              <a:cs typeface="TH SarabunPSK" pitchFamily="34" charset="-34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en-US" sz="1600" b="1" dirty="0">
                <a:solidFill>
                  <a:srgbClr val="0000FF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					</a:t>
            </a:r>
            <a:r>
              <a:rPr lang="en-US" sz="1600" b="1" dirty="0">
                <a:solidFill>
                  <a:srgbClr val="0000FF"/>
                </a:solidFill>
                <a:latin typeface="TH SarabunPSK" pitchFamily="34" charset="-34"/>
                <a:ea typeface="Times New Roman" pitchFamily="18" charset="0"/>
                <a:cs typeface="TH SarabunPSK" pitchFamily="34" charset="-34"/>
                <a:hlinkClick r:id="rId17" action="ppaction://hlinkfile"/>
              </a:rPr>
              <a:t>- 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17" action="ppaction://hlinkfile"/>
              </a:rPr>
              <a:t>เลขา ฯ คณะทำงาน ฯ ควบคุมกิจกรรมให้เป็นไปตามแผน ฯ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H SarabunPSK" pitchFamily="34" charset="-34"/>
              <a:ea typeface="Times New Roman" pitchFamily="18" charset="0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38041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-18"/>
            <a:ext cx="7094022" cy="811704"/>
          </a:xfrm>
        </p:spPr>
        <p:txBody>
          <a:bodyPr>
            <a:noAutofit/>
          </a:bodyPr>
          <a:lstStyle/>
          <a:p>
            <a:pPr algn="ctr"/>
            <a:b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ขั้นตอนการปฏิบัติงาน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  <a:hlinkClick r:id="rId2" action="ppaction://hlinkfile"/>
              </a:rPr>
              <a:t>การจัดการความรู้ของ </a:t>
            </a:r>
            <a:r>
              <a:rPr lang="th-TH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  <a:hlinkClick r:id="rId2" action="ppaction://hlinkfile"/>
              </a:rPr>
              <a:t>ชย.ทร.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  <a:hlinkClick r:id="rId2" action="ppaction://hlinkfile"/>
              </a:rPr>
              <a:t> </a:t>
            </a:r>
            <a:br>
              <a:rPr lang="en-US" dirty="0"/>
            </a:br>
            <a:endParaRPr lang="en-US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Picture 1" descr="C:\Users\Sunisa\Desktop\p1R copy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762" y="319886"/>
            <a:ext cx="1023902" cy="1023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C:\Users\Admin\Desktop\วันแรกเสนอผลงาน KM_๑๙๐๔๑๙_000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357568"/>
            <a:ext cx="1477903" cy="1485220"/>
          </a:xfrm>
          <a:prstGeom prst="rect">
            <a:avLst/>
          </a:prstGeom>
          <a:noFill/>
        </p:spPr>
      </p:pic>
      <p:sp>
        <p:nvSpPr>
          <p:cNvPr id="130049" name="Rectangle 1"/>
          <p:cNvSpPr>
            <a:spLocks noChangeArrowheads="1"/>
          </p:cNvSpPr>
          <p:nvPr/>
        </p:nvSpPr>
        <p:spPr bwMode="auto">
          <a:xfrm>
            <a:off x="0" y="-71456"/>
            <a:ext cx="930947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th-TH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lang="th-TH" sz="1600" dirty="0"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lang="th-TH" sz="1600" dirty="0"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  <a:p>
            <a:r>
              <a:rPr kumimoji="0" lang="th-TH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			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๕. ชี้แจงแผนการจัดการความรู้ </a:t>
            </a:r>
            <a:r>
              <a:rPr lang="th-TH" sz="16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ชย.ทร.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ประจำปี ดำเนินการดังนี้</a:t>
            </a:r>
            <a:endParaRPr lang="en-US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			- 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5" action="ppaction://hlinkfile"/>
              </a:rPr>
              <a:t>จัดประชุมครั้งที่ ๒ 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ชี้แจงแนวทางการจัดการความรู้ </a:t>
            </a:r>
            <a:r>
              <a:rPr lang="th-TH" sz="16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ชย.ทร.</a:t>
            </a:r>
            <a:endParaRPr lang="en-US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en-US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			- PPT 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แนวทางการจัดการความรู้ </a:t>
            </a:r>
            <a:r>
              <a:rPr lang="th-TH" sz="16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ชย.ทร.</a:t>
            </a:r>
            <a:endParaRPr lang="en-US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en-US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     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	๖. ถ่ายทอดความรู้การดำเนินงานการจัดการความรู้ </a:t>
            </a:r>
            <a:r>
              <a:rPr lang="en-US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KM 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ให้ </a:t>
            </a:r>
            <a:r>
              <a:rPr lang="th-TH" sz="16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นขต.ชย.ทร.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ดำเนินการดังนี้</a:t>
            </a:r>
            <a:endParaRPr lang="en-US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			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6" action="ppaction://hlinkfile"/>
              </a:rPr>
              <a:t>- คำสั่งตั้งคณะทำงาน </a:t>
            </a:r>
            <a:r>
              <a:rPr lang="en-US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6" action="ppaction://hlinkfile"/>
              </a:rPr>
              <a:t>KM 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6" action="ppaction://hlinkfile"/>
              </a:rPr>
              <a:t>ของ </a:t>
            </a:r>
            <a:r>
              <a:rPr lang="th-TH" sz="16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6" action="ppaction://hlinkfile"/>
              </a:rPr>
              <a:t>นขต.ชย.ทร.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ตัวอย่าง </a:t>
            </a:r>
            <a:r>
              <a:rPr lang="th-TH" sz="16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7" action="ppaction://hlinkfile"/>
              </a:rPr>
              <a:t>กวก.ชย.ทร.</a:t>
            </a:r>
            <a:endParaRPr lang="en-US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			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8" action="ppaction://hlinkfile"/>
              </a:rPr>
              <a:t>- คำสั่งแต่งตั้ง </a:t>
            </a:r>
            <a:r>
              <a:rPr lang="en-US" sz="16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8" action="ppaction://hlinkfile"/>
              </a:rPr>
              <a:t>Km’Fa</a:t>
            </a:r>
            <a:r>
              <a:rPr lang="en-US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8" action="ppaction://hlinkfile"/>
              </a:rPr>
              <a:t> 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8" action="ppaction://hlinkfile"/>
              </a:rPr>
              <a:t>ของ </a:t>
            </a:r>
            <a:r>
              <a:rPr lang="th-TH" sz="16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8" action="ppaction://hlinkfile"/>
              </a:rPr>
              <a:t>นขต.ชย.ทร.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8" action="ppaction://hlinkfile"/>
              </a:rPr>
              <a:t> เพื่อส่งเสริมให้มี </a:t>
            </a:r>
            <a:r>
              <a:rPr lang="en-US" sz="16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8" action="ppaction://hlinkfile"/>
              </a:rPr>
              <a:t>Km.Fa</a:t>
            </a:r>
            <a:r>
              <a:rPr lang="en-US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8" action="ppaction://hlinkfile"/>
              </a:rPr>
              <a:t> 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8" action="ppaction://hlinkfile"/>
              </a:rPr>
              <a:t>ของ </a:t>
            </a:r>
            <a:r>
              <a:rPr lang="th-TH" sz="16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8" action="ppaction://hlinkfile"/>
              </a:rPr>
              <a:t>นขต.ชย.ทร.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			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9" action="ppaction://hlinkfile"/>
              </a:rPr>
              <a:t>เพิ่มขึ้นเป็น ๓ </a:t>
            </a:r>
            <a:r>
              <a:rPr lang="en-US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9" action="ppaction://hlinkfile"/>
              </a:rPr>
              <a:t>% 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9" action="ppaction://hlinkfile"/>
              </a:rPr>
              <a:t>ของกำลังพล</a:t>
            </a:r>
            <a:r>
              <a:rPr lang="en-US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9" action="ppaction://hlinkfile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9" action="ppaction://hlinkfile"/>
              </a:rPr>
              <a:t>Km’Fa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9" action="ppaction://hlinkfile"/>
              </a:rPr>
              <a:t> เดิม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10" action="ppaction://hlinkfile"/>
              </a:rPr>
              <a:t>(ตัวอย่าง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กวก.ชย.ทร.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en-US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			- แผนการจัดการความรู้ของ </a:t>
            </a:r>
            <a:r>
              <a:rPr lang="th-TH" sz="16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นขต.ชย.ทร.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ให้สอดคล้องกับแผนการจัดการความรู้ของ </a:t>
            </a:r>
            <a:r>
              <a:rPr lang="th-TH" sz="16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ชย.ทร.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			และดำเนินการตามแผน ฯ</a:t>
            </a:r>
            <a:endParaRPr lang="en-US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en-US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			- 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เลขา ฯ คณะทำงาน ฯ ควบคุมกิจกรรมให้เป็นไปตามแผน ฯ</a:t>
            </a:r>
            <a:endParaRPr lang="en-US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     		๗. เลขา ฯ คณะทำงาน ฯ ให้คำแนะนำแต่ละ </a:t>
            </a:r>
            <a:r>
              <a:rPr lang="th-TH" sz="16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นขต.ชย.ทร.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ดำเนินการดังนี้</a:t>
            </a:r>
            <a:endParaRPr lang="en-US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			- เลขา ฯ คณะทำงาน จัดมอนิ่ง</a:t>
            </a:r>
            <a:r>
              <a:rPr lang="th-TH" sz="16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ทอร์ค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ให้คำแนะทำการจัดทำ </a:t>
            </a:r>
          </a:p>
          <a:p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			กระบวนการจัดการความรู้ (</a:t>
            </a:r>
            <a:r>
              <a:rPr lang="en-US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KMA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) และวิธีปฏิบัติที่เป็นเลิศ (</a:t>
            </a:r>
            <a:r>
              <a:rPr lang="en-US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BP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			 - เครื่องมือที่ใช้ในการสร้างองค์ความรู้ เช่น 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11" action="ppaction://hlinkfile"/>
              </a:rPr>
              <a:t>คู่มือ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12" action="ppaction://hlinkfile"/>
              </a:rPr>
              <a:t>ปฏิบัติงาน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13" action="ppaction://hlinkfile"/>
              </a:rPr>
              <a:t>OPL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14" action="ppaction://hlinkfile"/>
              </a:rPr>
              <a:t>แบบฟอร์มรับ – ส่ง หน้าที่ </a:t>
            </a:r>
            <a:endParaRPr lang="th-TH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			พี่สอนน้อง การทบทวนหลังปฏิบัติงาน</a:t>
            </a:r>
            <a:r>
              <a:rPr lang="en-US" sz="1600" dirty="0">
                <a:hlinkClick r:id="rId15"/>
              </a:rPr>
              <a:t> </a:t>
            </a:r>
            <a:r>
              <a:rPr lang="en-US" sz="1200" dirty="0">
                <a:hlinkClick r:id="rId15"/>
              </a:rPr>
              <a:t>http://www.techcve.net/main/index.php</a:t>
            </a:r>
            <a:r>
              <a:rPr lang="th-TH" sz="1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16" action="ppaction://hlinkfile"/>
              </a:rPr>
              <a:t>(</a:t>
            </a:r>
            <a:r>
              <a:rPr lang="en-US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16" action="ppaction://hlinkfile"/>
              </a:rPr>
              <a:t>AAR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16" action="ppaction://hlinkfile"/>
              </a:rPr>
              <a:t>)</a:t>
            </a:r>
            <a:r>
              <a:rPr lang="en-US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16" action="ppaction://hlinkfile"/>
              </a:rPr>
              <a:t> 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17" action="ppaction://hlinkfile"/>
              </a:rPr>
              <a:t>ฯลฯ </a:t>
            </a:r>
            <a:endParaRPr lang="en-US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     		๘. ชี้แจงแนวทางการจัดการความรู้ของ </a:t>
            </a:r>
            <a:r>
              <a:rPr lang="th-TH" sz="16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ชย.ทร.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ดำเนินการดังนี้</a:t>
            </a:r>
            <a:endParaRPr lang="en-US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			- เชิญประชุมครั้งที่ ๓ ชี้แจงแนวทางการจัดการนิทรรศการความรู้ </a:t>
            </a:r>
            <a:r>
              <a:rPr lang="th-TH" sz="16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ชย.ทร.</a:t>
            </a:r>
            <a:endParaRPr lang="en-US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en-US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			- 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จัดทำ </a:t>
            </a:r>
            <a:r>
              <a:rPr lang="en-US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PPT 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การจัดนิทรรศการการจัดการความรู้ </a:t>
            </a:r>
            <a:r>
              <a:rPr lang="th-TH" sz="16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ชย.ทร.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ประจำปี</a:t>
            </a:r>
            <a:endParaRPr lang="en-US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38041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-18"/>
            <a:ext cx="7094022" cy="811704"/>
          </a:xfrm>
        </p:spPr>
        <p:txBody>
          <a:bodyPr>
            <a:noAutofit/>
          </a:bodyPr>
          <a:lstStyle/>
          <a:p>
            <a:pPr algn="ctr"/>
            <a:b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ขั้นตอนการปฏิบัติงาน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  <a:hlinkClick r:id="rId2" action="ppaction://hlinkfile"/>
              </a:rPr>
              <a:t>การจัดการความรู้ของ </a:t>
            </a:r>
            <a:r>
              <a:rPr lang="th-TH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  <a:hlinkClick r:id="rId2" action="ppaction://hlinkfile"/>
              </a:rPr>
              <a:t>ชย.ทร.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  <a:hlinkClick r:id="rId2" action="ppaction://hlinkfile"/>
              </a:rPr>
              <a:t> </a:t>
            </a:r>
            <a:br>
              <a:rPr lang="en-US" dirty="0"/>
            </a:br>
            <a:endParaRPr lang="en-US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Picture 1" descr="C:\Users\Sunisa\Desktop\p1R copy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762" y="319886"/>
            <a:ext cx="1023902" cy="1023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C:\Users\Admin\Desktop\วันแรกเสนอผลงาน KM_๑๙๐๔๑๙_000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357568"/>
            <a:ext cx="1477903" cy="1485220"/>
          </a:xfrm>
          <a:prstGeom prst="rect">
            <a:avLst/>
          </a:prstGeom>
          <a:noFill/>
        </p:spPr>
      </p:pic>
      <p:sp>
        <p:nvSpPr>
          <p:cNvPr id="130049" name="Rectangle 1"/>
          <p:cNvSpPr>
            <a:spLocks noChangeArrowheads="1"/>
          </p:cNvSpPr>
          <p:nvPr/>
        </p:nvSpPr>
        <p:spPr bwMode="auto">
          <a:xfrm>
            <a:off x="0" y="0"/>
            <a:ext cx="924804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th-TH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lang="th-TH" sz="1600" dirty="0"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lang="th-TH" sz="1600" dirty="0"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  <a:p>
            <a:r>
              <a:rPr kumimoji="0" lang="th-TH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			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๙. การขออนุมัติจัดนิทรรศการประกวดการจัดการความรู้ </a:t>
            </a:r>
            <a:r>
              <a:rPr lang="th-TH" sz="16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ชย.ทร.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5" action="ppaction://hlinkfile"/>
              </a:rPr>
              <a:t>กระบวนการจัดการความรู้ (</a:t>
            </a:r>
            <a:r>
              <a:rPr lang="en-US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5" action="ppaction://hlinkfile"/>
              </a:rPr>
              <a:t>KMA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5" action="ppaction://hlinkfile"/>
              </a:rPr>
              <a:t>) </a:t>
            </a:r>
            <a:endParaRPr lang="th-TH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		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6" action="ppaction://hlinkfile"/>
              </a:rPr>
              <a:t>และวิธีปฏิบัติที่เป็นเลิศ (</a:t>
            </a:r>
            <a:r>
              <a:rPr lang="en-US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6" action="ppaction://hlinkfile"/>
              </a:rPr>
              <a:t>BP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6" action="ppaction://hlinkfile"/>
              </a:rPr>
              <a:t>) 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ดำเนินการดังนี้</a:t>
            </a:r>
            <a:endParaRPr lang="en-US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			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7" action="ppaction://hlinkfile"/>
              </a:rPr>
              <a:t>- ขออนุมัติการจัดนิทรรศการการจัดการความรู้ พร้อมอนุมัติงบประมาณ</a:t>
            </a:r>
            <a:endParaRPr lang="en-US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			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8" action="ppaction://hlinkfile"/>
              </a:rPr>
              <a:t>- ขออนุมัติแต่งตั้งคณะกรรมการตัดสินผลงาน</a:t>
            </a:r>
            <a:endParaRPr lang="en-US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     		๑๐. แต่งตั้งผู้เชี่ยวชาญองค์ความรู้สาขาต่างๆ เพิ่มขึ้นตามหลักเกณฑ์ ดำเนินการดังนี้</a:t>
            </a:r>
            <a:endParaRPr lang="en-US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			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9" action="ppaction://hlinkfile"/>
              </a:rPr>
              <a:t>- คัดเลือกผู้เชี่ยวชาญแต่ละสาขา</a:t>
            </a:r>
            <a:endParaRPr lang="en-US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			- ขออนุมัติแต่งตั้งผู้เชี่ยวชาญองค์ความรู้สาขาต่างๆ เพิ่มขึ้นตามหลักเกณฑ์	</a:t>
            </a:r>
          </a:p>
          <a:p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     		๑๑. การเสนอผลการจัดการความรู้ต่อคณะทำงาน ฯ ของ </a:t>
            </a:r>
            <a:r>
              <a:rPr lang="th-TH" sz="16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ชย.ทร.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ดำเนินการดังนี้</a:t>
            </a:r>
            <a:endParaRPr lang="en-US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			- การเสนอหัวข้อวิธีปฏิบัติที่เป็นเลิศ (</a:t>
            </a:r>
            <a:r>
              <a:rPr lang="en-US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BP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en-US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			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10" action="ppaction://hlinkfile"/>
              </a:rPr>
              <a:t>- จัดทำแบบรายงานผลการดำเนินงานการจัดการความรู้ตามเกณฑ์การประเมิน </a:t>
            </a:r>
            <a:r>
              <a:rPr lang="th-TH" sz="16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10" action="ppaction://hlinkfile"/>
              </a:rPr>
              <a:t>กวก.ชย.ทร.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10" action="ppaction://hlinkfile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10" action="ppaction://hlinkfile"/>
              </a:rPr>
              <a:t>KMA</a:t>
            </a:r>
            <a:endParaRPr lang="en-US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en-US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	 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	(อนุผนวก ๒ ของผนวก ก) จำนวนไม่เกิน ๒๐ หน้า</a:t>
            </a:r>
            <a:endParaRPr lang="en-US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			- 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11" action="ppaction://hlinkfile"/>
              </a:rPr>
              <a:t>จัดทำแบบรายงานผลการนำเสนอผลงานแนวทางปฏิบัติที่ดี </a:t>
            </a:r>
            <a:r>
              <a:rPr lang="en-US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11" action="ppaction://hlinkfile"/>
              </a:rPr>
              <a:t>Best Practice</a:t>
            </a:r>
            <a:r>
              <a:rPr lang="en-US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ผ.พัฒนาระบบ ฯ</a:t>
            </a:r>
            <a:endParaRPr lang="en-US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en-US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			(อนุผนวก ๒ ของผนวก ข) จำนวนไม่เกิน ๖ หน้า</a:t>
            </a:r>
            <a:endParaRPr lang="en-US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			- จัดทำ </a:t>
            </a:r>
            <a:r>
              <a:rPr lang="en-US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PPT 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หรือ 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12" action="ppaction://hlinkfile"/>
              </a:rPr>
              <a:t>คลิปวีดีโอ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กระบวนการจัดการความรู้ของ </a:t>
            </a:r>
            <a:r>
              <a:rPr lang="th-TH" sz="16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นขต.ชย.ทร.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th-TH" sz="16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กวก.ชย.ทร.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en-US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			- จัดทำ </a:t>
            </a:r>
            <a:r>
              <a:rPr lang="en-US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PPT 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หรือ 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13" action="ppaction://hlinkfile"/>
              </a:rPr>
              <a:t>คลิปวีดีโอ 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14" action="ppaction://hlinkfile"/>
              </a:rPr>
              <a:t>วิธีปฏิบัติ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ที่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15" action="ppaction://hlinkfile"/>
              </a:rPr>
              <a:t>เป็นเลิศ 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BP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) ผ.พัฒนาระบบ ฯ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38041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-18"/>
            <a:ext cx="7094022" cy="811704"/>
          </a:xfrm>
        </p:spPr>
        <p:txBody>
          <a:bodyPr>
            <a:noAutofit/>
          </a:bodyPr>
          <a:lstStyle/>
          <a:p>
            <a:pPr algn="ctr"/>
            <a:b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ขั้นตอนการปฏิบัติงาน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  <a:hlinkClick r:id="rId2" action="ppaction://hlinkfile"/>
              </a:rPr>
              <a:t>การจัดการความรู้ของ </a:t>
            </a:r>
            <a:r>
              <a:rPr lang="th-TH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  <a:hlinkClick r:id="rId2" action="ppaction://hlinkfile"/>
              </a:rPr>
              <a:t>ชย.ทร.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br>
              <a:rPr lang="en-US" dirty="0"/>
            </a:br>
            <a:endParaRPr lang="en-US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Picture 1" descr="C:\Users\Sunisa\Desktop\p1R copy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762" y="319886"/>
            <a:ext cx="1023902" cy="1023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C:\Users\Admin\Desktop\วันแรกเสนอผลงาน KM_๑๙๐๔๑๙_000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357568"/>
            <a:ext cx="1477903" cy="1485220"/>
          </a:xfrm>
          <a:prstGeom prst="rect">
            <a:avLst/>
          </a:prstGeom>
          <a:noFill/>
        </p:spPr>
      </p:pic>
      <p:sp>
        <p:nvSpPr>
          <p:cNvPr id="130049" name="Rectangle 1"/>
          <p:cNvSpPr>
            <a:spLocks noChangeArrowheads="1"/>
          </p:cNvSpPr>
          <p:nvPr/>
        </p:nvSpPr>
        <p:spPr bwMode="auto">
          <a:xfrm>
            <a:off x="0" y="0"/>
            <a:ext cx="9145452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th-TH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lang="th-TH" sz="1600" dirty="0"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lang="th-TH" sz="1600" dirty="0"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  <a:p>
            <a:r>
              <a:rPr kumimoji="0" lang="th-TH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			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๑๒. การจัดนิทรรศการการจัดการความรู้ </a:t>
            </a:r>
            <a:r>
              <a:rPr lang="th-TH" sz="16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ชย.ทร.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ดำเนินการดังนี้</a:t>
            </a:r>
            <a:endParaRPr lang="en-US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			- จัดทำ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5" action="ppaction://hlinkfile"/>
              </a:rPr>
              <a:t>แผ่นภาพ 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หรือ คลิปวีดีโอ กระบวนการจัดการความรู้ของ </a:t>
            </a:r>
            <a:r>
              <a:rPr lang="th-TH" sz="16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นขต.ชย.ทร.</a:t>
            </a:r>
            <a:endParaRPr lang="en-US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			- จัดทำ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6" action="ppaction://hlinkfile"/>
              </a:rPr>
              <a:t>แผ่นภาพ 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หรือ คลิปวีดีโอ 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7" action="ppaction://hlinkfile"/>
              </a:rPr>
              <a:t>แนวทางปฏิบัติที่ดี 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BP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en-US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			- 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8" action="ppaction://hlinkfile"/>
              </a:rPr>
              <a:t>จัดสถานที่ 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hlinkClick r:id="rId9" action="ppaction://hlinkfile"/>
              </a:rPr>
              <a:t>เวที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อาหารว่าง และอุปกรณ์ที่เกี่ยวข้อง</a:t>
            </a:r>
            <a:endParaRPr lang="en-US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en-US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			- 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ขอรับการสนับสนุนงบประมาณการจัดนิทรรศการ ฯ</a:t>
            </a:r>
            <a:endParaRPr lang="en-US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			- จัดหาวิทยากรเผยแพร่การจัดการความรู้บนเวที</a:t>
            </a:r>
            <a:endParaRPr lang="en-US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			- การมอบรางวัลกับผู้ชนะ กระบวนการจัดการความรู้ (</a:t>
            </a:r>
            <a:r>
              <a:rPr lang="en-US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KMA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) </a:t>
            </a:r>
            <a:endParaRPr lang="en-US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			และวิธีปฏิบัติที่เป็นเลิศ (</a:t>
            </a:r>
            <a:r>
              <a:rPr lang="en-US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BP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en-US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     		๑๓. สรุปผลการจัดนิทรรศการการจัดการความรู้ </a:t>
            </a:r>
            <a:r>
              <a:rPr lang="th-TH" sz="16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ชย.ทร.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ประจำปี ดำเนินการดังนี้</a:t>
            </a:r>
            <a:endParaRPr lang="en-US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			- ประชุมครั้งที่ ๔ ชี้แจงผลการจัดนิทรรศการการจัดการความรู้ </a:t>
            </a:r>
            <a:r>
              <a:rPr lang="th-TH" sz="16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ชย.ทร.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ประจำปี</a:t>
            </a:r>
            <a:endParaRPr lang="en-US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en-US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			- 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จัดทำ </a:t>
            </a:r>
            <a:r>
              <a:rPr lang="en-US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PPT 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ผลการจัดนิทรรศการการจัดการความรู้ </a:t>
            </a:r>
            <a:r>
              <a:rPr lang="th-TH" sz="16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ชย.ทร.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ประจำปี</a:t>
            </a:r>
            <a:endParaRPr lang="en-US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     		๑๔. การรายงานเสนอรอบ ๖ เดือน ดำเนินการดังนี้</a:t>
            </a:r>
            <a:endParaRPr lang="en-US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			- จัดทำบันทึกรายงานผลการจัดการความรู้วงรอบ ๖ เดือน </a:t>
            </a:r>
            <a:endParaRPr lang="en-US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     		๑๕. จัดเตรียมนำเสนอผลการจัดการความรู้ต่อคณะทำงาน ฯ ของ </a:t>
            </a:r>
            <a:r>
              <a:rPr lang="th-TH" sz="16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ทร.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ดำเนินการดังนี้</a:t>
            </a:r>
            <a:endParaRPr lang="en-US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				- เชิญประชุมครั้งที่ ๕ ชี้แจง คัดเลือกและการนำเสนอผลการจัดการความรู้ต่อคณะทำงาน ฯ </a:t>
            </a:r>
            <a:r>
              <a:rPr lang="th-TH" sz="16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ทร.</a:t>
            </a:r>
            <a:endParaRPr lang="th-TH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kumimoji="0" lang="th-TH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cs typeface="TH SarabunPSK" pitchFamily="34" charset="-34"/>
              </a:rPr>
              <a:t>				</a:t>
            </a:r>
            <a:r>
              <a:rPr lang="en-US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จัดทำ </a:t>
            </a:r>
            <a:r>
              <a:rPr lang="en-US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PPT </a:t>
            </a:r>
            <a:r>
              <a:rPr lang="th-TH" sz="1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การนำเสนอผลการจัดการความรู้ต่อคณะทำงาน ฯ ของ </a:t>
            </a:r>
            <a:r>
              <a:rPr lang="th-TH" sz="16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ทร.</a:t>
            </a:r>
            <a:endParaRPr lang="en-US" sz="1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38041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3513</TotalTime>
  <Words>2508</Words>
  <Application>Microsoft Office PowerPoint</Application>
  <PresentationFormat>On-screen Show (16:9)</PresentationFormat>
  <Paragraphs>326</Paragraphs>
  <Slides>50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TH SarabunPSK</vt:lpstr>
      <vt:lpstr>Office Theme</vt:lpstr>
      <vt:lpstr>ชี้แจงแนวทาง การจัดการความรู้ นขต.ชย.ทร.งป.๖๓</vt:lpstr>
      <vt:lpstr>ขั้นตอนการจัดการความรู้ของ ชย.ทร.</vt:lpstr>
      <vt:lpstr>ขั้นตอนการจัดการความรู้ของ ชย.ทร.</vt:lpstr>
      <vt:lpstr>แนวทางการตรวจสอบเอกสาร ขั้นตอนการจัดการความรู้ของ ชย.ทร.</vt:lpstr>
      <vt:lpstr>แนวทางการตรวจสอบเอกสาร ขั้นตอนการจัดการความรู้ของ ชย.ทร.</vt:lpstr>
      <vt:lpstr> ขั้นตอนการปฏิบัติงานการจัดการความรู้ของ ชย.ทร.  </vt:lpstr>
      <vt:lpstr> ขั้นตอนการปฏิบัติงานการจัดการความรู้ของ ชย.ทร.  </vt:lpstr>
      <vt:lpstr> ขั้นตอนการปฏิบัติงานการจัดการความรู้ของ ชย.ทร.  </vt:lpstr>
      <vt:lpstr> ขั้นตอนการปฏิบัติงานการจัดการความรู้ของ ชย.ทร.  </vt:lpstr>
      <vt:lpstr> ขั้นตอนการปฏิบัติงานการจัดการความรู้ของ ชย.ทร.  </vt:lpstr>
      <vt:lpstr> ขั้นตอนการปฏิบัติงานการจัดการความรู้ของ ชย.ทร.  </vt:lpstr>
      <vt:lpstr>ผลงานการจัดการความรู้ที่ผ่านมา  </vt:lpstr>
      <vt:lpstr>ผลงานการพัฒนาคุณภาพการบริหารจัดการภาครัฐที่ผ่านมา  </vt:lpstr>
      <vt:lpstr>PowerPoint Presentation</vt:lpstr>
      <vt:lpstr>แสดงช่องทางการจัดเก็บผลงาน</vt:lpstr>
      <vt:lpstr>ตัวชี้วัดด้านต่าง ๆ </vt:lpstr>
      <vt:lpstr>ผลการประเมินความพึงพอใจผู้รับบริการ และช่องทางการจัดเก็บ</vt:lpstr>
      <vt:lpstr> ปัญหาที่เกิดขึ้นในการปฏิบัติงาน และแนวทางแก้ไขที่จะดำเนินการ  </vt:lpstr>
      <vt:lpstr>มีการบริหารความเสี่ยงกับปัญหาที่เกิดขึ้น </vt:lpstr>
      <vt:lpstr> คู่มือปฏิบัติงานที่มีอยู่ ที่ได้รับการอนุมัติ และ ที่จะต้องจัดทำ  </vt:lpstr>
      <vt:lpstr> แสดงคลิปประกอบคู่มือการปฏิบัติงาน การให้บริการ </vt:lpstr>
      <vt:lpstr> แสดงการแบ่งหมวดหมู่องค์ความรู้ของแผนก </vt:lpstr>
      <vt:lpstr> แผนการจัดการความรู้ว่า จะทำเรื่องอะไร โดยกลุ่มใด เมื่อไร พร้อมความก้าวหน้า </vt:lpstr>
      <vt:lpstr> แสดง ฐานข้อมูล งานสำคัญของแผนก ในระบบสารสนเทศ </vt:lpstr>
      <vt:lpstr>มีเบอร์โทรและรูปภาพบุคคลในแผนกใน NPD SMART CONTACT ครบถ้วน</vt:lpstr>
      <vt:lpstr>คนในแผนกอยู่ใน ไลน์ KM ชย.ทร.ครบถ้วน</vt:lpstr>
      <vt:lpstr>มีการแชร์องค์ความรู้ ในไลน์ KM ชย.ทร. อย่างต่อเนื่อง</vt:lpstr>
      <vt:lpstr> มีการใช้งาน ฐานข้อมูล ที่ ชย.ทร. จัดทำอย่างต่อเนื่อง </vt:lpstr>
      <vt:lpstr>มีการประยุกต์ใช้ google form กับงานในแผนก</vt:lpstr>
      <vt:lpstr>มีการใช้งานในเว็ป ระบบงานของ ชย.ทร. อย่างต่อเนื่อง</vt:lpstr>
      <vt:lpstr>มีการใช้งานระบบ NPD SMART ALERT</vt:lpstr>
      <vt:lpstr>มีการจัดเก็บองค์ความรู้ไว้ในระบบสารสนเทศของ ชย.ทร.</vt:lpstr>
      <vt:lpstr>มีการแสวงหาความรู้นอกองค์กรและนำมาเผยแพร่</vt:lpstr>
      <vt:lpstr>มีการจัดให้มี ชั่วโมงการทำ KM</vt:lpstr>
      <vt:lpstr>มีการกรอกแบบฟอร์มประเมินผลในระบบ NPD EVALUATE</vt:lpstr>
      <vt:lpstr>มีการสรุปรายงานผลให้ผู้บังคับบัญชาเป็นรายเดือน รายไตรมาส</vt:lpstr>
      <vt:lpstr>มีการจัดทำหรือนำมาปรับปรุงคู่มือปฏิบัติงานทุกครั้งที่ปฏิบัติงาน</vt:lpstr>
      <vt:lpstr>มีการจัดทำ AAR ทุกครั้งที่ปฏิบัติงานเสร็จ</vt:lpstr>
      <vt:lpstr>มีการจัดทำ AAR ทุกครั้งที่ปฏิบัติงานเสร็จมีการรายงานผล AAR ให้กรม รับทราบทุกเดือน </vt:lpstr>
      <vt:lpstr>มีการบันทึก AAR ในระบบที่ ชย.ทร. จัดทำขึ้นอย่างต่อเนื่อง </vt:lpstr>
      <vt:lpstr>มีการเก็บสถิติการปฏิบัติงาน ตัวชี้วัด และรายงานอย่างต่อเนื่อง </vt:lpstr>
      <vt:lpstr>มีการนำผลจากการประเมินผลมาใช้แก้ปัญหาการปฏิบัติงานอย่างเป็นรูปธรรมและสามารถแสดงตัวอย่างได้ 5 ตัวอย่าง</vt:lpstr>
      <vt:lpstr>บุคลากรมีความสามารถเพิ่มขึ้น แสดงตัวอย่างได้จำนวน 1-5 คน</vt:lpstr>
      <vt:lpstr>นวัตกรรม</vt:lpstr>
      <vt:lpstr>มีนวัตกรรมที่ แผนกพัฒนาขึ้นเอง กี่อย่างในรอบปีที่ผ่านมา (แสดงตัวอย่าง)</vt:lpstr>
      <vt:lpstr>นวัตกรมที่จัดทำขึ้น เป็นผลงานของแผนกเอง หรือนำของคนอื่นมาประยุกต์ใช้</vt:lpstr>
      <vt:lpstr>นวัตกรรมดังกล่าวได้ทดลองใช้มาแล้ว และมีการประเมินผล</vt:lpstr>
      <vt:lpstr>ระดับประโยชน์ของนวัตกรรม / ระดับของการแก้ปัญหา</vt:lpstr>
      <vt:lpstr>ระดับความก้าวหน้า เทคโนโลยี ของ นวัตกรรม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วิชัย เยื้องประเสริฐ</cp:lastModifiedBy>
  <cp:revision>353</cp:revision>
  <dcterms:created xsi:type="dcterms:W3CDTF">2013-08-21T19:17:07Z</dcterms:created>
  <dcterms:modified xsi:type="dcterms:W3CDTF">2020-04-13T04:08:15Z</dcterms:modified>
</cp:coreProperties>
</file>