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7"/>
  </p:notesMasterIdLst>
  <p:sldIdLst>
    <p:sldId id="256" r:id="rId2"/>
    <p:sldId id="263" r:id="rId3"/>
    <p:sldId id="304" r:id="rId4"/>
    <p:sldId id="303" r:id="rId5"/>
    <p:sldId id="276" r:id="rId6"/>
    <p:sldId id="306" r:id="rId7"/>
    <p:sldId id="268" r:id="rId8"/>
    <p:sldId id="308" r:id="rId9"/>
    <p:sldId id="311" r:id="rId10"/>
    <p:sldId id="309" r:id="rId11"/>
    <p:sldId id="307" r:id="rId12"/>
    <p:sldId id="266" r:id="rId13"/>
    <p:sldId id="310" r:id="rId14"/>
    <p:sldId id="279" r:id="rId15"/>
    <p:sldId id="312" r:id="rId16"/>
    <p:sldId id="313" r:id="rId17"/>
    <p:sldId id="319" r:id="rId18"/>
    <p:sldId id="314" r:id="rId19"/>
    <p:sldId id="315" r:id="rId20"/>
    <p:sldId id="316" r:id="rId21"/>
    <p:sldId id="317" r:id="rId22"/>
    <p:sldId id="318" r:id="rId23"/>
    <p:sldId id="320" r:id="rId24"/>
    <p:sldId id="321" r:id="rId25"/>
    <p:sldId id="322" r:id="rId26"/>
    <p:sldId id="323" r:id="rId27"/>
    <p:sldId id="271" r:id="rId28"/>
    <p:sldId id="265" r:id="rId29"/>
    <p:sldId id="324" r:id="rId30"/>
    <p:sldId id="274" r:id="rId31"/>
    <p:sldId id="273" r:id="rId32"/>
    <p:sldId id="280" r:id="rId33"/>
    <p:sldId id="269" r:id="rId34"/>
    <p:sldId id="325" r:id="rId35"/>
    <p:sldId id="326" r:id="rId36"/>
    <p:sldId id="327" r:id="rId37"/>
    <p:sldId id="357" r:id="rId38"/>
    <p:sldId id="328" r:id="rId39"/>
    <p:sldId id="331" r:id="rId40"/>
    <p:sldId id="329" r:id="rId41"/>
    <p:sldId id="300" r:id="rId42"/>
    <p:sldId id="332" r:id="rId43"/>
    <p:sldId id="334" r:id="rId44"/>
    <p:sldId id="333" r:id="rId45"/>
    <p:sldId id="335" r:id="rId46"/>
    <p:sldId id="336" r:id="rId47"/>
    <p:sldId id="337" r:id="rId48"/>
    <p:sldId id="338" r:id="rId49"/>
    <p:sldId id="339" r:id="rId50"/>
    <p:sldId id="340" r:id="rId51"/>
    <p:sldId id="341" r:id="rId52"/>
    <p:sldId id="342" r:id="rId53"/>
    <p:sldId id="346" r:id="rId54"/>
    <p:sldId id="344" r:id="rId55"/>
    <p:sldId id="343" r:id="rId56"/>
    <p:sldId id="347" r:id="rId57"/>
    <p:sldId id="345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</p:sldIdLst>
  <p:sldSz cx="12190413" cy="6858000"/>
  <p:notesSz cx="6858000" cy="9144000"/>
  <p:embeddedFontLst>
    <p:embeddedFont>
      <p:font typeface="Calibri" panose="020F0502020204030204" pitchFamily="34" charset="0"/>
      <p:regular r:id="rId68"/>
      <p:bold r:id="rId69"/>
      <p:italic r:id="rId70"/>
      <p:boldItalic r:id="rId71"/>
    </p:embeddedFont>
    <p:embeddedFont>
      <p:font typeface="Galileo" panose="020B0604020202020204" charset="0"/>
      <p:regular r:id="rId72"/>
      <p:bold r:id="rId73"/>
      <p:italic r:id="rId74"/>
      <p:boldItalic r:id="rId75"/>
    </p:embeddedFont>
    <p:embeddedFont>
      <p:font typeface="Superspace Regular" panose="020B0604020202020204" charset="0"/>
      <p:regular r:id="rId76"/>
      <p:italic r:id="rId77"/>
    </p:embeddedFont>
    <p:embeddedFont>
      <p:font typeface="TH Sarabun New" panose="020B0500040200020003" pitchFamily="34" charset="-34"/>
      <p:regular r:id="rId78"/>
      <p:bold r:id="rId79"/>
      <p:italic r:id="rId80"/>
      <p:boldItalic r:id="rId81"/>
    </p:embeddedFont>
    <p:embeddedFont>
      <p:font typeface="TH SarabunPSK" panose="020B0500040200020003" pitchFamily="34" charset="-34"/>
      <p:regular r:id="rId82"/>
      <p:bold r:id="rId83"/>
      <p:italic r:id="rId84"/>
      <p:boldItalic r:id="rId85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ลักษณะสีเข้ม 1 - เน้น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ลักษณะสีเข้ม 1 - เน้น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ลักษณะสีเข้ม 1 - เน้น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ลักษณะสีเข้ม 2 - เน้น 5/เน้น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ลักษณะสีเข้ม 2 - เน้น 3/เน้น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ลักษณะสีเข้ม 2 - เน้น 1/เน้น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ลักษณะสีเข้ม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ลักษณะชุดรูปแบบ 1 - เน้น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ลักษณะชุดรูปแบบ 1 - เน้น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ลักษณะชุดรูปแบบ 1 - เน้น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94" d="100"/>
          <a:sy n="94" d="100"/>
        </p:scale>
        <p:origin x="4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font" Target="fonts/font17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5.fntdata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6"/>
    </mc:Choice>
    <mc:Fallback>
      <c:style val="16"/>
    </mc:Fallback>
  </mc:AlternateContent>
  <c:chart>
    <c:title>
      <c:tx>
        <c:rich>
          <a:bodyPr/>
          <a:lstStyle/>
          <a:p>
            <a:pPr>
              <a:defRPr sz="2500"/>
            </a:pPr>
            <a:r>
              <a:rPr lang="th-TH" sz="2800" dirty="0"/>
              <a:t>% การเบิกจ่ายงบประมาณประจำปี</a:t>
            </a:r>
          </a:p>
        </c:rich>
      </c:tx>
      <c:layout>
        <c:manualLayout>
          <c:xMode val="edge"/>
          <c:yMode val="edge"/>
          <c:x val="0.30764625592487893"/>
          <c:y val="0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การเบิกจ่ายงบประมาณประจำปี</c:v>
                </c:pt>
              </c:strCache>
            </c:strRef>
          </c:tx>
          <c:invertIfNegative val="0"/>
          <c:dPt>
            <c:idx val="4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0-31CD-49E1-B33A-C5BB6F243F5C}"/>
              </c:ext>
            </c:extLst>
          </c:dPt>
          <c:cat>
            <c:strRef>
              <c:f>Sheet1!$A$2:$A$6</c:f>
              <c:strCache>
                <c:ptCount val="5"/>
                <c:pt idx="0">
                  <c:v>ปีงป.๕๖</c:v>
                </c:pt>
                <c:pt idx="1">
                  <c:v>ปีงป.๕๗</c:v>
                </c:pt>
                <c:pt idx="2">
                  <c:v>ปีงป.๕๘</c:v>
                </c:pt>
                <c:pt idx="3">
                  <c:v>ปีงป.๕๙</c:v>
                </c:pt>
                <c:pt idx="4">
                  <c:v>ปีงป.๖๐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50.39</c:v>
                </c:pt>
                <c:pt idx="1">
                  <c:v>56.790000000000013</c:v>
                </c:pt>
                <c:pt idx="2">
                  <c:v>54.230000000000011</c:v>
                </c:pt>
                <c:pt idx="3">
                  <c:v>61.56</c:v>
                </c:pt>
                <c:pt idx="4">
                  <c:v>41.760000000000012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CD-49E1-B33A-C5BB6F243F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0167680"/>
        <c:axId val="100169216"/>
        <c:axId val="0"/>
      </c:bar3DChart>
      <c:catAx>
        <c:axId val="100167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00169216"/>
        <c:crosses val="autoZero"/>
        <c:auto val="1"/>
        <c:lblAlgn val="ctr"/>
        <c:lblOffset val="100"/>
        <c:noMultiLvlLbl val="0"/>
      </c:catAx>
      <c:valAx>
        <c:axId val="100169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0167680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25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5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5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500"/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2400"/>
            </a:pPr>
            <a:endParaRPr lang="en-US"/>
          </a:p>
        </c:txPr>
      </c:legendEntry>
      <c:layout>
        <c:manualLayout>
          <c:xMode val="edge"/>
          <c:yMode val="edge"/>
          <c:x val="0.79655271729845145"/>
          <c:y val="0.10196067420237302"/>
          <c:w val="0.19594216422264951"/>
          <c:h val="0.74647679479000106"/>
        </c:manualLayout>
      </c:layout>
      <c:overlay val="0"/>
    </c:legend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>
      <a:solidFill>
        <a:srgbClr val="92D050"/>
      </a:solidFill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A1EE5-0B93-4CD4-A705-2A9CF4BEC00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F887FF47-0DC9-49F0-AE0B-9DFCEB91697B}">
      <dgm:prSet phldrT="[ข้อความ]"/>
      <dgm:spPr>
        <a:solidFill>
          <a:srgbClr val="C00000"/>
        </a:solidFill>
      </dgm:spPr>
      <dgm:t>
        <a:bodyPr/>
        <a:lstStyle/>
        <a:p>
          <a:r>
            <a:rPr lang="th-TH" dirty="0">
              <a:latin typeface="Superspace Regular" charset="0"/>
              <a:cs typeface="Superspace Regular" charset="0"/>
            </a:rPr>
            <a:t>เสนอความต้องการจัดทำแบบและประมาณการเบื้องต้น</a:t>
          </a:r>
          <a:endParaRPr lang="th-TH" dirty="0"/>
        </a:p>
      </dgm:t>
    </dgm:pt>
    <dgm:pt modelId="{F42009F1-CBDD-4711-B61F-3CCA4FBCB9CA}" type="parTrans" cxnId="{A5F6E9E7-BB06-49E0-A02D-D258D8777F0C}">
      <dgm:prSet/>
      <dgm:spPr/>
      <dgm:t>
        <a:bodyPr/>
        <a:lstStyle/>
        <a:p>
          <a:endParaRPr lang="th-TH"/>
        </a:p>
      </dgm:t>
    </dgm:pt>
    <dgm:pt modelId="{A16F8DA9-931F-4BE2-AA4E-80A2B355FBE0}" type="sibTrans" cxnId="{A5F6E9E7-BB06-49E0-A02D-D258D8777F0C}">
      <dgm:prSet/>
      <dgm:spPr/>
      <dgm:t>
        <a:bodyPr/>
        <a:lstStyle/>
        <a:p>
          <a:endParaRPr lang="th-TH"/>
        </a:p>
      </dgm:t>
    </dgm:pt>
    <dgm:pt modelId="{784EEEC6-0B26-4FC8-84E0-2E6CBD17FE30}">
      <dgm:prSet phldrT="[ข้อความ]" custT="1"/>
      <dgm:spPr>
        <a:solidFill>
          <a:srgbClr val="0070C0"/>
        </a:solidFill>
      </dgm:spPr>
      <dgm:t>
        <a:bodyPr/>
        <a:lstStyle/>
        <a:p>
          <a:r>
            <a:rPr lang="th-TH" sz="3200" dirty="0">
              <a:latin typeface="Superspace Regular" charset="0"/>
              <a:cs typeface="Superspace Regular" charset="0"/>
            </a:rPr>
            <a:t>กระบวนการบริหารสัญญา</a:t>
          </a:r>
        </a:p>
      </dgm:t>
    </dgm:pt>
    <dgm:pt modelId="{0AD209E2-C926-4E70-A355-7855B7D945C9}" type="parTrans" cxnId="{45067751-0117-4571-9872-6CC3981118CB}">
      <dgm:prSet/>
      <dgm:spPr/>
      <dgm:t>
        <a:bodyPr/>
        <a:lstStyle/>
        <a:p>
          <a:endParaRPr lang="th-TH"/>
        </a:p>
      </dgm:t>
    </dgm:pt>
    <dgm:pt modelId="{B84CAC88-B6ED-4A78-9B51-0E840C0A518F}" type="sibTrans" cxnId="{45067751-0117-4571-9872-6CC3981118CB}">
      <dgm:prSet/>
      <dgm:spPr/>
      <dgm:t>
        <a:bodyPr/>
        <a:lstStyle/>
        <a:p>
          <a:endParaRPr lang="th-TH"/>
        </a:p>
      </dgm:t>
    </dgm:pt>
    <dgm:pt modelId="{639E0926-ED1E-47B3-847B-E62FE26378AD}">
      <dgm:prSet phldrT="[ข้อความ]" custT="1"/>
      <dgm:spPr>
        <a:solidFill>
          <a:srgbClr val="00B050"/>
        </a:solidFill>
      </dgm:spPr>
      <dgm:t>
        <a:bodyPr/>
        <a:lstStyle/>
        <a:p>
          <a:r>
            <a:rPr lang="th-TH" sz="3200" dirty="0">
              <a:latin typeface="Superspace Regular" charset="0"/>
              <a:cs typeface="Superspace Regular" charset="0"/>
            </a:rPr>
            <a:t>กระบวนการจัดทำแบบ</a:t>
          </a:r>
        </a:p>
      </dgm:t>
    </dgm:pt>
    <dgm:pt modelId="{F3A3CAAB-9D06-4320-9788-AC18955A9A4A}" type="parTrans" cxnId="{1B0E27AA-72F0-4614-B564-64E046ADD386}">
      <dgm:prSet/>
      <dgm:spPr/>
      <dgm:t>
        <a:bodyPr/>
        <a:lstStyle/>
        <a:p>
          <a:endParaRPr lang="th-TH"/>
        </a:p>
      </dgm:t>
    </dgm:pt>
    <dgm:pt modelId="{1FB61281-F2E6-4F7E-9568-A5F45EC85FF6}" type="sibTrans" cxnId="{1B0E27AA-72F0-4614-B564-64E046ADD386}">
      <dgm:prSet/>
      <dgm:spPr/>
      <dgm:t>
        <a:bodyPr/>
        <a:lstStyle/>
        <a:p>
          <a:endParaRPr lang="th-TH"/>
        </a:p>
      </dgm:t>
    </dgm:pt>
    <dgm:pt modelId="{DAD01643-D1EA-4820-82C6-4AEC16A1A07A}">
      <dgm:prSet phldrT="[ข้อความ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th-TH" sz="3200" dirty="0">
              <a:latin typeface="Superspace Regular" charset="0"/>
              <a:cs typeface="Superspace Regular" charset="0"/>
            </a:rPr>
            <a:t>การะบวนการจัดซื้อ</a:t>
          </a:r>
        </a:p>
        <a:p>
          <a:r>
            <a:rPr lang="th-TH" sz="3200" dirty="0">
              <a:latin typeface="Superspace Regular" charset="0"/>
              <a:cs typeface="Superspace Regular" charset="0"/>
            </a:rPr>
            <a:t>จัดจ้าง</a:t>
          </a:r>
        </a:p>
      </dgm:t>
    </dgm:pt>
    <dgm:pt modelId="{FD8ECED6-6AB6-43AB-8AC2-1C760E345DC2}" type="parTrans" cxnId="{93110BEB-9716-4DFC-A1DB-544DD9E88476}">
      <dgm:prSet/>
      <dgm:spPr/>
      <dgm:t>
        <a:bodyPr/>
        <a:lstStyle/>
        <a:p>
          <a:endParaRPr lang="th-TH"/>
        </a:p>
      </dgm:t>
    </dgm:pt>
    <dgm:pt modelId="{3210A91B-B988-4DC8-BF78-FEEE00CEDF44}" type="sibTrans" cxnId="{93110BEB-9716-4DFC-A1DB-544DD9E88476}">
      <dgm:prSet/>
      <dgm:spPr/>
      <dgm:t>
        <a:bodyPr/>
        <a:lstStyle/>
        <a:p>
          <a:endParaRPr lang="th-TH"/>
        </a:p>
      </dgm:t>
    </dgm:pt>
    <dgm:pt modelId="{E5C22BFB-AF5F-4193-8E0D-94AD8FEC95E6}">
      <dgm:prSet phldrT="[ข้อความ]" custT="1"/>
      <dgm:spPr>
        <a:solidFill>
          <a:srgbClr val="7030A0"/>
        </a:solidFill>
      </dgm:spPr>
      <dgm:t>
        <a:bodyPr/>
        <a:lstStyle/>
        <a:p>
          <a:r>
            <a:rPr lang="th-TH" sz="3200" dirty="0">
              <a:latin typeface="Superspace Regular" charset="0"/>
              <a:cs typeface="Superspace Regular" charset="0"/>
            </a:rPr>
            <a:t>กระบวนการ</a:t>
          </a:r>
        </a:p>
        <a:p>
          <a:r>
            <a:rPr lang="th-TH" sz="3200" dirty="0">
              <a:latin typeface="Superspace Regular" charset="0"/>
              <a:cs typeface="Superspace Regular" charset="0"/>
            </a:rPr>
            <a:t>ส่งมอบ</a:t>
          </a:r>
        </a:p>
      </dgm:t>
    </dgm:pt>
    <dgm:pt modelId="{00E17088-7FB8-49BC-BCFB-397D447F012E}" type="parTrans" cxnId="{75748B52-0826-4FA1-9957-EB93C8B8A993}">
      <dgm:prSet/>
      <dgm:spPr/>
      <dgm:t>
        <a:bodyPr/>
        <a:lstStyle/>
        <a:p>
          <a:endParaRPr lang="th-TH"/>
        </a:p>
      </dgm:t>
    </dgm:pt>
    <dgm:pt modelId="{F10E4DFE-3702-4E2D-B010-5FE811EF4AFF}" type="sibTrans" cxnId="{75748B52-0826-4FA1-9957-EB93C8B8A993}">
      <dgm:prSet/>
      <dgm:spPr/>
      <dgm:t>
        <a:bodyPr/>
        <a:lstStyle/>
        <a:p>
          <a:endParaRPr lang="th-TH"/>
        </a:p>
      </dgm:t>
    </dgm:pt>
    <dgm:pt modelId="{69E8659B-B1B3-4A9B-B2A4-D0093C2B50F9}" type="pres">
      <dgm:prSet presAssocID="{2FFA1EE5-0B93-4CD4-A705-2A9CF4BEC000}" presName="CompostProcess" presStyleCnt="0">
        <dgm:presLayoutVars>
          <dgm:dir/>
          <dgm:resizeHandles val="exact"/>
        </dgm:presLayoutVars>
      </dgm:prSet>
      <dgm:spPr/>
    </dgm:pt>
    <dgm:pt modelId="{40475248-B4B8-4CDE-A60C-FFC07709C015}" type="pres">
      <dgm:prSet presAssocID="{2FFA1EE5-0B93-4CD4-A705-2A9CF4BEC000}" presName="arrow" presStyleLbl="bgShp" presStyleIdx="0" presStyleCnt="1" custLinFactNeighborY="-1329"/>
      <dgm:spPr>
        <a:solidFill>
          <a:schemeClr val="accent2">
            <a:lumMod val="60000"/>
            <a:lumOff val="40000"/>
          </a:schemeClr>
        </a:solidFill>
      </dgm:spPr>
    </dgm:pt>
    <dgm:pt modelId="{36CB8923-BF22-4209-A884-E8FB399469DA}" type="pres">
      <dgm:prSet presAssocID="{2FFA1EE5-0B93-4CD4-A705-2A9CF4BEC000}" presName="linearProcess" presStyleCnt="0"/>
      <dgm:spPr/>
    </dgm:pt>
    <dgm:pt modelId="{A4D5A4F8-340A-4466-BE34-A7F8274D29AC}" type="pres">
      <dgm:prSet presAssocID="{F887FF47-0DC9-49F0-AE0B-9DFCEB91697B}" presName="textNode" presStyleLbl="node1" presStyleIdx="0" presStyleCnt="5" custLinFactNeighborX="66324" custLinFactNeighborY="-46926">
        <dgm:presLayoutVars>
          <dgm:bulletEnabled val="1"/>
        </dgm:presLayoutVars>
      </dgm:prSet>
      <dgm:spPr/>
    </dgm:pt>
    <dgm:pt modelId="{C2D9B289-349B-4D39-94DB-5ABA6019F3AB}" type="pres">
      <dgm:prSet presAssocID="{A16F8DA9-931F-4BE2-AA4E-80A2B355FBE0}" presName="sibTrans" presStyleCnt="0"/>
      <dgm:spPr/>
    </dgm:pt>
    <dgm:pt modelId="{D24880AD-E5E6-4C90-AC17-7293D9F8135A}" type="pres">
      <dgm:prSet presAssocID="{639E0926-ED1E-47B3-847B-E62FE26378AD}" presName="textNode" presStyleLbl="node1" presStyleIdx="1" presStyleCnt="5" custLinFactNeighborX="29108" custLinFactNeighborY="-46926">
        <dgm:presLayoutVars>
          <dgm:bulletEnabled val="1"/>
        </dgm:presLayoutVars>
      </dgm:prSet>
      <dgm:spPr/>
    </dgm:pt>
    <dgm:pt modelId="{9AB37666-0936-4961-8A73-3E274E584DCA}" type="pres">
      <dgm:prSet presAssocID="{1FB61281-F2E6-4F7E-9568-A5F45EC85FF6}" presName="sibTrans" presStyleCnt="0"/>
      <dgm:spPr/>
    </dgm:pt>
    <dgm:pt modelId="{632D088F-6702-4895-98D2-DCBEA0607EBD}" type="pres">
      <dgm:prSet presAssocID="{784EEEC6-0B26-4FC8-84E0-2E6CBD17FE30}" presName="textNode" presStyleLbl="node1" presStyleIdx="2" presStyleCnt="5" custLinFactNeighborX="-1867" custLinFactNeighborY="-46926">
        <dgm:presLayoutVars>
          <dgm:bulletEnabled val="1"/>
        </dgm:presLayoutVars>
      </dgm:prSet>
      <dgm:spPr/>
    </dgm:pt>
    <dgm:pt modelId="{1388CDE4-5B7B-40A4-ABF5-DEEA71776DCF}" type="pres">
      <dgm:prSet presAssocID="{B84CAC88-B6ED-4A78-9B51-0E840C0A518F}" presName="sibTrans" presStyleCnt="0"/>
      <dgm:spPr/>
    </dgm:pt>
    <dgm:pt modelId="{C830BAC5-2B0F-4422-B295-5C6153C5CAA9}" type="pres">
      <dgm:prSet presAssocID="{DAD01643-D1EA-4820-82C6-4AEC16A1A07A}" presName="textNode" presStyleLbl="node1" presStyleIdx="3" presStyleCnt="5" custLinFactNeighborX="-29307" custLinFactNeighborY="-46926">
        <dgm:presLayoutVars>
          <dgm:bulletEnabled val="1"/>
        </dgm:presLayoutVars>
      </dgm:prSet>
      <dgm:spPr/>
    </dgm:pt>
    <dgm:pt modelId="{37D31854-4E2E-4D76-AAEE-E48A592549F5}" type="pres">
      <dgm:prSet presAssocID="{3210A91B-B988-4DC8-BF78-FEEE00CEDF44}" presName="sibTrans" presStyleCnt="0"/>
      <dgm:spPr/>
    </dgm:pt>
    <dgm:pt modelId="{9DD943EF-2B32-4242-892D-80A16CBE71E5}" type="pres">
      <dgm:prSet presAssocID="{E5C22BFB-AF5F-4193-8E0D-94AD8FEC95E6}" presName="textNode" presStyleLbl="node1" presStyleIdx="4" presStyleCnt="5" custLinFactNeighborX="-63816" custLinFactNeighborY="-46926">
        <dgm:presLayoutVars>
          <dgm:bulletEnabled val="1"/>
        </dgm:presLayoutVars>
      </dgm:prSet>
      <dgm:spPr/>
    </dgm:pt>
  </dgm:ptLst>
  <dgm:cxnLst>
    <dgm:cxn modelId="{0D6C5E17-BD71-4B25-BB8F-0E40C2C22ACD}" type="presOf" srcId="{E5C22BFB-AF5F-4193-8E0D-94AD8FEC95E6}" destId="{9DD943EF-2B32-4242-892D-80A16CBE71E5}" srcOrd="0" destOrd="0" presId="urn:microsoft.com/office/officeart/2005/8/layout/hProcess9"/>
    <dgm:cxn modelId="{61CC6F3E-7A72-4344-BB03-296B26CD9728}" type="presOf" srcId="{F887FF47-0DC9-49F0-AE0B-9DFCEB91697B}" destId="{A4D5A4F8-340A-4466-BE34-A7F8274D29AC}" srcOrd="0" destOrd="0" presId="urn:microsoft.com/office/officeart/2005/8/layout/hProcess9"/>
    <dgm:cxn modelId="{45067751-0117-4571-9872-6CC3981118CB}" srcId="{2FFA1EE5-0B93-4CD4-A705-2A9CF4BEC000}" destId="{784EEEC6-0B26-4FC8-84E0-2E6CBD17FE30}" srcOrd="2" destOrd="0" parTransId="{0AD209E2-C926-4E70-A355-7855B7D945C9}" sibTransId="{B84CAC88-B6ED-4A78-9B51-0E840C0A518F}"/>
    <dgm:cxn modelId="{75748B52-0826-4FA1-9957-EB93C8B8A993}" srcId="{2FFA1EE5-0B93-4CD4-A705-2A9CF4BEC000}" destId="{E5C22BFB-AF5F-4193-8E0D-94AD8FEC95E6}" srcOrd="4" destOrd="0" parTransId="{00E17088-7FB8-49BC-BCFB-397D447F012E}" sibTransId="{F10E4DFE-3702-4E2D-B010-5FE811EF4AFF}"/>
    <dgm:cxn modelId="{F5AEDD88-151D-440B-B991-5FA9236C28C0}" type="presOf" srcId="{DAD01643-D1EA-4820-82C6-4AEC16A1A07A}" destId="{C830BAC5-2B0F-4422-B295-5C6153C5CAA9}" srcOrd="0" destOrd="0" presId="urn:microsoft.com/office/officeart/2005/8/layout/hProcess9"/>
    <dgm:cxn modelId="{A312F39E-0BBF-4896-857E-B22EA53B7BFF}" type="presOf" srcId="{2FFA1EE5-0B93-4CD4-A705-2A9CF4BEC000}" destId="{69E8659B-B1B3-4A9B-B2A4-D0093C2B50F9}" srcOrd="0" destOrd="0" presId="urn:microsoft.com/office/officeart/2005/8/layout/hProcess9"/>
    <dgm:cxn modelId="{1B0E27AA-72F0-4614-B564-64E046ADD386}" srcId="{2FFA1EE5-0B93-4CD4-A705-2A9CF4BEC000}" destId="{639E0926-ED1E-47B3-847B-E62FE26378AD}" srcOrd="1" destOrd="0" parTransId="{F3A3CAAB-9D06-4320-9788-AC18955A9A4A}" sibTransId="{1FB61281-F2E6-4F7E-9568-A5F45EC85FF6}"/>
    <dgm:cxn modelId="{9B230BB8-D952-4C76-A6ED-442F766E7887}" type="presOf" srcId="{784EEEC6-0B26-4FC8-84E0-2E6CBD17FE30}" destId="{632D088F-6702-4895-98D2-DCBEA0607EBD}" srcOrd="0" destOrd="0" presId="urn:microsoft.com/office/officeart/2005/8/layout/hProcess9"/>
    <dgm:cxn modelId="{4788F1D1-8038-4BDC-8C95-E9ECF8BA8E58}" type="presOf" srcId="{639E0926-ED1E-47B3-847B-E62FE26378AD}" destId="{D24880AD-E5E6-4C90-AC17-7293D9F8135A}" srcOrd="0" destOrd="0" presId="urn:microsoft.com/office/officeart/2005/8/layout/hProcess9"/>
    <dgm:cxn modelId="{A5F6E9E7-BB06-49E0-A02D-D258D8777F0C}" srcId="{2FFA1EE5-0B93-4CD4-A705-2A9CF4BEC000}" destId="{F887FF47-0DC9-49F0-AE0B-9DFCEB91697B}" srcOrd="0" destOrd="0" parTransId="{F42009F1-CBDD-4711-B61F-3CCA4FBCB9CA}" sibTransId="{A16F8DA9-931F-4BE2-AA4E-80A2B355FBE0}"/>
    <dgm:cxn modelId="{93110BEB-9716-4DFC-A1DB-544DD9E88476}" srcId="{2FFA1EE5-0B93-4CD4-A705-2A9CF4BEC000}" destId="{DAD01643-D1EA-4820-82C6-4AEC16A1A07A}" srcOrd="3" destOrd="0" parTransId="{FD8ECED6-6AB6-43AB-8AC2-1C760E345DC2}" sibTransId="{3210A91B-B988-4DC8-BF78-FEEE00CEDF44}"/>
    <dgm:cxn modelId="{59CDBB36-7779-4DD3-A1AE-FA24E3CF9AB7}" type="presParOf" srcId="{69E8659B-B1B3-4A9B-B2A4-D0093C2B50F9}" destId="{40475248-B4B8-4CDE-A60C-FFC07709C015}" srcOrd="0" destOrd="0" presId="urn:microsoft.com/office/officeart/2005/8/layout/hProcess9"/>
    <dgm:cxn modelId="{D7A4F37A-C4F7-4FA8-94B0-DAA7BC97AD18}" type="presParOf" srcId="{69E8659B-B1B3-4A9B-B2A4-D0093C2B50F9}" destId="{36CB8923-BF22-4209-A884-E8FB399469DA}" srcOrd="1" destOrd="0" presId="urn:microsoft.com/office/officeart/2005/8/layout/hProcess9"/>
    <dgm:cxn modelId="{39CB7009-2CC2-48F4-97D9-CDB17458C4C8}" type="presParOf" srcId="{36CB8923-BF22-4209-A884-E8FB399469DA}" destId="{A4D5A4F8-340A-4466-BE34-A7F8274D29AC}" srcOrd="0" destOrd="0" presId="urn:microsoft.com/office/officeart/2005/8/layout/hProcess9"/>
    <dgm:cxn modelId="{7F4F2234-8643-445E-879E-DD454633E166}" type="presParOf" srcId="{36CB8923-BF22-4209-A884-E8FB399469DA}" destId="{C2D9B289-349B-4D39-94DB-5ABA6019F3AB}" srcOrd="1" destOrd="0" presId="urn:microsoft.com/office/officeart/2005/8/layout/hProcess9"/>
    <dgm:cxn modelId="{09731776-600B-480B-8F32-6DFA19DDBC75}" type="presParOf" srcId="{36CB8923-BF22-4209-A884-E8FB399469DA}" destId="{D24880AD-E5E6-4C90-AC17-7293D9F8135A}" srcOrd="2" destOrd="0" presId="urn:microsoft.com/office/officeart/2005/8/layout/hProcess9"/>
    <dgm:cxn modelId="{62985B39-8CA7-4EB0-9D3F-F7F4CE172D78}" type="presParOf" srcId="{36CB8923-BF22-4209-A884-E8FB399469DA}" destId="{9AB37666-0936-4961-8A73-3E274E584DCA}" srcOrd="3" destOrd="0" presId="urn:microsoft.com/office/officeart/2005/8/layout/hProcess9"/>
    <dgm:cxn modelId="{6B858457-75E0-46B3-AE05-20144BB7E414}" type="presParOf" srcId="{36CB8923-BF22-4209-A884-E8FB399469DA}" destId="{632D088F-6702-4895-98D2-DCBEA0607EBD}" srcOrd="4" destOrd="0" presId="urn:microsoft.com/office/officeart/2005/8/layout/hProcess9"/>
    <dgm:cxn modelId="{53FF8DD3-59E3-40A8-873F-9A1BAB07BF1D}" type="presParOf" srcId="{36CB8923-BF22-4209-A884-E8FB399469DA}" destId="{1388CDE4-5B7B-40A4-ABF5-DEEA71776DCF}" srcOrd="5" destOrd="0" presId="urn:microsoft.com/office/officeart/2005/8/layout/hProcess9"/>
    <dgm:cxn modelId="{19233711-7297-437B-9146-D5147AE47382}" type="presParOf" srcId="{36CB8923-BF22-4209-A884-E8FB399469DA}" destId="{C830BAC5-2B0F-4422-B295-5C6153C5CAA9}" srcOrd="6" destOrd="0" presId="urn:microsoft.com/office/officeart/2005/8/layout/hProcess9"/>
    <dgm:cxn modelId="{E9FD2EFF-FF97-47A6-9B79-A632DBECF4A0}" type="presParOf" srcId="{36CB8923-BF22-4209-A884-E8FB399469DA}" destId="{37D31854-4E2E-4D76-AAEE-E48A592549F5}" srcOrd="7" destOrd="0" presId="urn:microsoft.com/office/officeart/2005/8/layout/hProcess9"/>
    <dgm:cxn modelId="{9454C64A-6FBC-485B-9730-483801D2B1B4}" type="presParOf" srcId="{36CB8923-BF22-4209-A884-E8FB399469DA}" destId="{9DD943EF-2B32-4242-892D-80A16CBE71E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75248-B4B8-4CDE-A60C-FFC07709C015}">
      <dsp:nvSpPr>
        <dsp:cNvPr id="0" name=""/>
        <dsp:cNvSpPr/>
      </dsp:nvSpPr>
      <dsp:spPr>
        <a:xfrm>
          <a:off x="889187" y="0"/>
          <a:ext cx="10077459" cy="5195399"/>
        </a:xfrm>
        <a:prstGeom prst="rightArrow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5A4F8-340A-4466-BE34-A7F8274D29AC}">
      <dsp:nvSpPr>
        <dsp:cNvPr id="0" name=""/>
        <dsp:cNvSpPr/>
      </dsp:nvSpPr>
      <dsp:spPr>
        <a:xfrm>
          <a:off x="80751" y="583422"/>
          <a:ext cx="2277964" cy="2078159"/>
        </a:xfrm>
        <a:prstGeom prst="round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600" kern="1200" dirty="0">
              <a:latin typeface="Superspace Regular" charset="0"/>
              <a:cs typeface="Superspace Regular" charset="0"/>
            </a:rPr>
            <a:t>เสนอความต้องการจัดทำแบบและประมาณการเบื้องต้น</a:t>
          </a:r>
          <a:endParaRPr lang="th-TH" sz="2600" kern="1200" dirty="0"/>
        </a:p>
      </dsp:txBody>
      <dsp:txXfrm>
        <a:off x="182198" y="684869"/>
        <a:ext cx="2075070" cy="1875265"/>
      </dsp:txXfrm>
    </dsp:sp>
    <dsp:sp modelId="{D24880AD-E5E6-4C90-AC17-7293D9F8135A}">
      <dsp:nvSpPr>
        <dsp:cNvPr id="0" name=""/>
        <dsp:cNvSpPr/>
      </dsp:nvSpPr>
      <dsp:spPr>
        <a:xfrm>
          <a:off x="2430226" y="583422"/>
          <a:ext cx="2277964" cy="2078159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กระบวนการจัดทำแบบ</a:t>
          </a:r>
        </a:p>
      </dsp:txBody>
      <dsp:txXfrm>
        <a:off x="2531673" y="684869"/>
        <a:ext cx="2075070" cy="1875265"/>
      </dsp:txXfrm>
    </dsp:sp>
    <dsp:sp modelId="{632D088F-6702-4895-98D2-DCBEA0607EBD}">
      <dsp:nvSpPr>
        <dsp:cNvPr id="0" name=""/>
        <dsp:cNvSpPr/>
      </dsp:nvSpPr>
      <dsp:spPr>
        <a:xfrm>
          <a:off x="4786808" y="583422"/>
          <a:ext cx="2277964" cy="2078159"/>
        </a:xfrm>
        <a:prstGeom prst="round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กระบวนการบริหารสัญญา</a:t>
          </a:r>
        </a:p>
      </dsp:txBody>
      <dsp:txXfrm>
        <a:off x="4888255" y="684869"/>
        <a:ext cx="2075070" cy="1875265"/>
      </dsp:txXfrm>
    </dsp:sp>
    <dsp:sp modelId="{C830BAC5-2B0F-4422-B295-5C6153C5CAA9}">
      <dsp:nvSpPr>
        <dsp:cNvPr id="0" name=""/>
        <dsp:cNvSpPr/>
      </dsp:nvSpPr>
      <dsp:spPr>
        <a:xfrm>
          <a:off x="7147417" y="583422"/>
          <a:ext cx="2277964" cy="2078159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การะบวนการจัดซื้อ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จัดจ้าง</a:t>
          </a:r>
        </a:p>
      </dsp:txBody>
      <dsp:txXfrm>
        <a:off x="7248864" y="684869"/>
        <a:ext cx="2075070" cy="1875265"/>
      </dsp:txXfrm>
    </dsp:sp>
    <dsp:sp modelId="{9DD943EF-2B32-4242-892D-80A16CBE71E5}">
      <dsp:nvSpPr>
        <dsp:cNvPr id="0" name=""/>
        <dsp:cNvSpPr/>
      </dsp:nvSpPr>
      <dsp:spPr>
        <a:xfrm>
          <a:off x="9499975" y="583422"/>
          <a:ext cx="2277964" cy="2078159"/>
        </a:xfrm>
        <a:prstGeom prst="round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กระบวนการ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kern="1200" dirty="0">
              <a:latin typeface="Superspace Regular" charset="0"/>
              <a:cs typeface="Superspace Regular" charset="0"/>
            </a:rPr>
            <a:t>ส่งมอบ</a:t>
          </a:r>
        </a:p>
      </dsp:txBody>
      <dsp:txXfrm>
        <a:off x="9601422" y="684869"/>
        <a:ext cx="2075070" cy="18752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64BF9-A1BF-44ED-934E-D0A7E5B15621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A6976-3452-432A-95EC-50ECECCFD8E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2778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976-3452-432A-95EC-50ECECCFD8EA}" type="slidenum">
              <a:rPr lang="th-TH" smtClean="0"/>
              <a:pPr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3853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976-3452-432A-95EC-50ECECCFD8EA}" type="slidenum">
              <a:rPr lang="th-TH" smtClean="0"/>
              <a:pPr/>
              <a:t>6</a:t>
            </a:fld>
            <a:endParaRPr lang="th-TH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976-3452-432A-95EC-50ECECCFD8EA}" type="slidenum">
              <a:rPr lang="th-TH" smtClean="0"/>
              <a:pPr/>
              <a:t>7</a:t>
            </a:fld>
            <a:endParaRPr lang="th-TH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4A6976-3452-432A-95EC-50ECECCFD8EA}" type="slidenum">
              <a:rPr lang="th-TH" smtClean="0"/>
              <a:pPr/>
              <a:t>9</a:t>
            </a:fld>
            <a:endParaRPr lang="th-TH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7F924-EA6C-4AC8-B932-1FDA975EB4B0}" type="slidenum">
              <a:rPr lang="th-TH" smtClean="0"/>
              <a:pPr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858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281" y="2130435"/>
            <a:ext cx="10361852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565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449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3283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8053" y="274644"/>
            <a:ext cx="2742843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520" y="274644"/>
            <a:ext cx="8025356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464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88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958" y="4406910"/>
            <a:ext cx="1036185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958" y="2906713"/>
            <a:ext cx="1036185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7252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52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6797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953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2563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2563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2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354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26885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524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116" y="273057"/>
            <a:ext cx="681478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524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073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8382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524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524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524" y="6356360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712C7-4571-4613-BA9D-6C300C6EF5DE}" type="datetimeFigureOut">
              <a:rPr lang="th-TH" smtClean="0"/>
              <a:pPr/>
              <a:t>13/04/63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058" y="6356360"/>
            <a:ext cx="3860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6466" y="6356360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7D60E-36C7-4604-A19E-62E3EB9E5254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27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2.gif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gif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gif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gif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gif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2.gif"/><Relationship Id="rId7" Type="http://schemas.openxmlformats.org/officeDocument/2006/relationships/image" Target="../media/image8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10" Type="http://schemas.openxmlformats.org/officeDocument/2006/relationships/image" Target="../media/image2.gif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12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gif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gif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.pn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วงรี 12"/>
          <p:cNvSpPr/>
          <p:nvPr/>
        </p:nvSpPr>
        <p:spPr>
          <a:xfrm>
            <a:off x="1107939" y="980737"/>
            <a:ext cx="4699236" cy="4893065"/>
          </a:xfrm>
          <a:prstGeom prst="ellipse">
            <a:avLst/>
          </a:prstGeom>
          <a:noFill/>
          <a:ln w="7620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วงรี 5"/>
          <p:cNvSpPr/>
          <p:nvPr/>
        </p:nvSpPr>
        <p:spPr>
          <a:xfrm>
            <a:off x="527313" y="404664"/>
            <a:ext cx="5927933" cy="5976664"/>
          </a:xfrm>
          <a:prstGeom prst="ellipse">
            <a:avLst/>
          </a:prstGeom>
          <a:noFill/>
          <a:ln w="2698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2" y="0"/>
            <a:ext cx="4006972" cy="68580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26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3863654" cy="645601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19325" y="3234696"/>
            <a:ext cx="5375897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การดำเนินการ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35136" y="5589240"/>
            <a:ext cx="2973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งป</a:t>
            </a:r>
            <a:r>
              <a:rPr lang="th-TH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.</a:t>
            </a:r>
            <a:r>
              <a:rPr lang="en-US" sz="6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61</a:t>
            </a:r>
            <a:endParaRPr lang="th-TH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51138" y="4627925"/>
            <a:ext cx="55678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</a:t>
            </a:r>
            <a:r>
              <a:rPr lang="th-T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รมช่างโยธาทหารเรือ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9359147" y="6093306"/>
            <a:ext cx="575989" cy="402431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8720098" y="6093306"/>
            <a:ext cx="575989" cy="40243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8087272" y="6093306"/>
            <a:ext cx="575989" cy="4024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10503081" y="2537028"/>
            <a:ext cx="154401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ส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รุปผล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005194" y="3806200"/>
            <a:ext cx="6522544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9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ก</a:t>
            </a:r>
            <a:r>
              <a:rPr lang="th-TH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ารจัดการความรู้</a:t>
            </a: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67206" y="188640"/>
            <a:ext cx="3695752" cy="6480720"/>
          </a:xfrm>
          <a:prstGeom prst="rect">
            <a:avLst/>
          </a:prstGeom>
          <a:noFill/>
          <a:ln w="5715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5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ส่งเสริมการใช้เครื่องมือ/เสริมบรรยากาศการเรียนรู้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8195" name="Picture 3" descr="C:\Users\sunisa\Desktop\New folder (3)\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2" y="1700808"/>
            <a:ext cx="11951092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285686" y="3913892"/>
            <a:ext cx="43027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h-TH" b="1" dirty="0">
                <a:latin typeface="Superspace Regular" charset="0"/>
                <a:cs typeface="Superspace Regular" charset="0"/>
              </a:rPr>
              <a:t>ถ่ายทอดความรู้..แลกเปลี่ยนเรียนรู้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421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b="1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ผู้ส่งเสริมการจัดการความรู้</a:t>
            </a:r>
            <a:r>
              <a:rPr lang="en-US" sz="4500" b="1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 </a:t>
            </a:r>
            <a:r>
              <a:rPr lang="en-US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KM </a:t>
            </a:r>
            <a:r>
              <a:rPr lang="en-US" sz="4500" dirty="0" err="1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Fa</a:t>
            </a:r>
            <a:endParaRPr lang="th-TH" sz="4500" dirty="0">
              <a:ln w="50800"/>
              <a:solidFill>
                <a:srgbClr val="FFFF00"/>
              </a:solidFill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pic>
        <p:nvPicPr>
          <p:cNvPr id="6147" name="Picture 3" descr="D:\km\km61\รายงาน ทร\bp\เอกสารแนบ\เอกสารหมายเลข 5\แต่งตั้งKMFA 5.1_Page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1203" y="1701271"/>
            <a:ext cx="4064205" cy="57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D:\km\km61\รายงาน ทร\bp\เอกสารแนบ\เอกสารหมายเลข 5\KM 005.2_Page_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700809"/>
            <a:ext cx="4046361" cy="573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km\km61\รายงาน ทร\bp\เอกสารแนบ\เอกสารหมายเลข 5\แต่งตั้งKMFA 5.1_Page_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5408" y="1701271"/>
            <a:ext cx="4064205" cy="57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7551749" y="5998324"/>
            <a:ext cx="432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แต่งเพิ่มขึ้นเป็น 6.76</a:t>
            </a:r>
            <a:r>
              <a:rPr lang="en-US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%</a:t>
            </a:r>
            <a:endParaRPr lang="th-TH" sz="36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260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7103" y="500042"/>
            <a:ext cx="10857163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5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2.การวางแผนเชิงกลยุทธ์</a:t>
            </a:r>
          </a:p>
        </p:txBody>
      </p:sp>
      <p:pic>
        <p:nvPicPr>
          <p:cNvPr id="10243" name="Picture 3" descr="D:\km\km61\รายงาน ทร\bp\เอกสารแนบ\เอกสารหมายเลข 19\แผนปฏิบัติงาน6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66" y="1700808"/>
            <a:ext cx="3803650" cy="589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8660" y="5589240"/>
            <a:ext cx="3729556" cy="5539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000" b="1" dirty="0">
                <a:ln w="50800"/>
                <a:solidFill>
                  <a:schemeClr val="bg1"/>
                </a:solidFill>
                <a:latin typeface="Superspace Regular" pitchFamily="2" charset="0"/>
                <a:cs typeface="Superspace Regular" pitchFamily="2" charset="0"/>
              </a:rPr>
              <a:t>แผน</a:t>
            </a:r>
            <a:r>
              <a:rPr lang="th-TH" sz="3000" b="1" dirty="0" err="1">
                <a:ln w="50800"/>
                <a:solidFill>
                  <a:schemeClr val="bg1"/>
                </a:solidFill>
                <a:latin typeface="Superspace Regular" pitchFamily="2" charset="0"/>
                <a:cs typeface="Superspace Regular" pitchFamily="2" charset="0"/>
              </a:rPr>
              <a:t>ปฎิบัติ</a:t>
            </a:r>
            <a:r>
              <a:rPr lang="th-TH" sz="3000" b="1" dirty="0">
                <a:ln w="50800"/>
                <a:solidFill>
                  <a:schemeClr val="bg1"/>
                </a:solidFill>
                <a:latin typeface="Superspace Regular" pitchFamily="2" charset="0"/>
                <a:cs typeface="Superspace Regular" pitchFamily="2" charset="0"/>
              </a:rPr>
              <a:t>ราชการประจำปี</a:t>
            </a:r>
          </a:p>
        </p:txBody>
      </p:sp>
      <p:pic>
        <p:nvPicPr>
          <p:cNvPr id="10244" name="Picture 4" descr="D:\km\km61\รายงาน ทร\bp\เอกสารแนบ\เอกสารหมายเลข 10\KM 002_Page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8728" y="1714364"/>
            <a:ext cx="3626679" cy="514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km\km61\รายงาน ทร\bp\เอกสารแนบ\เอกสารหมายเลข 10\KM 002_Page_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3383" y="1698578"/>
            <a:ext cx="3874473" cy="515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255447" y="6064805"/>
            <a:ext cx="3601678" cy="55399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3000" b="1" dirty="0">
                <a:ln w="50800"/>
                <a:solidFill>
                  <a:schemeClr val="bg1"/>
                </a:solidFill>
                <a:latin typeface="Superspace Regular" pitchFamily="2" charset="0"/>
                <a:cs typeface="Superspace Regular" pitchFamily="2" charset="0"/>
              </a:rPr>
              <a:t>แผนการจัดการความรู้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ส่งเสริมการใช้เครื่องมือ/ถ่ายทอดแผนการ</a:t>
            </a:r>
            <a:r>
              <a:rPr lang="th-TH" sz="4500" dirty="0" err="1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ปฎิบัติ</a:t>
            </a:r>
            <a:endParaRPr lang="th-TH" sz="4500" dirty="0">
              <a:ln w="50800"/>
              <a:solidFill>
                <a:srgbClr val="FFFF00"/>
              </a:solidFill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6151" name="Picture 7" descr="C:\Users\sunisa\Desktop\New folder (3)\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06" y="1700808"/>
            <a:ext cx="11162518" cy="501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9057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2952346" y="572471"/>
            <a:ext cx="847616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การจัดเก็บองค์ความรู้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pic>
        <p:nvPicPr>
          <p:cNvPr id="14" name="รูปภาพ 13" descr="lin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40" y="3480456"/>
            <a:ext cx="3142820" cy="3020378"/>
          </a:xfrm>
          <a:prstGeom prst="rect">
            <a:avLst/>
          </a:prstGeom>
        </p:spPr>
      </p:pic>
      <p:pic>
        <p:nvPicPr>
          <p:cNvPr id="15" name="รูปภาพ 14" descr="01begi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28540" y="1714488"/>
            <a:ext cx="3142863" cy="1721518"/>
          </a:xfrm>
          <a:prstGeom prst="rect">
            <a:avLst/>
          </a:prstGeom>
        </p:spPr>
      </p:pic>
      <p:pic>
        <p:nvPicPr>
          <p:cNvPr id="16" name="ตัวยึดเนื้อหา 3" descr="15 ประชาสุมสัมพันธ์.jpg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14262" y="3714752"/>
            <a:ext cx="2334790" cy="2714644"/>
          </a:xfrm>
        </p:spPr>
      </p:pic>
      <p:pic>
        <p:nvPicPr>
          <p:cNvPr id="18" name="รูปภาพ 17" descr="20faceคุมงาน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643" y="2030320"/>
            <a:ext cx="3142820" cy="1755870"/>
          </a:xfrm>
          <a:prstGeom prst="rect">
            <a:avLst/>
          </a:prstGeom>
        </p:spPr>
      </p:pic>
      <p:pic>
        <p:nvPicPr>
          <p:cNvPr id="19" name="Picture 7" descr="C:\Users\Sunisa\Desktop\ธีมppt\545832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633" y="4643446"/>
            <a:ext cx="3142863" cy="1714512"/>
          </a:xfrm>
          <a:prstGeom prst="rect">
            <a:avLst/>
          </a:prstGeom>
          <a:noFill/>
        </p:spPr>
      </p:pic>
      <p:pic>
        <p:nvPicPr>
          <p:cNvPr id="20" name="Picture 4" descr="C:\Users\Sunisa\Desktop\ธีมppt\545907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777" y="2000240"/>
            <a:ext cx="1789477" cy="2428892"/>
          </a:xfrm>
          <a:prstGeom prst="rect">
            <a:avLst/>
          </a:prstGeom>
          <a:noFill/>
        </p:spPr>
      </p:pic>
      <p:pic>
        <p:nvPicPr>
          <p:cNvPr id="11" name="รูปภาพ 10" descr="line3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019" y="4071942"/>
            <a:ext cx="2005016" cy="2571768"/>
          </a:xfrm>
          <a:prstGeom prst="rect">
            <a:avLst/>
          </a:prstGeom>
        </p:spPr>
      </p:pic>
      <p:pic>
        <p:nvPicPr>
          <p:cNvPr id="6146" name="Picture 2" descr="C:\Users\Sunisa\Desktop\ธีมppt\105829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3304" y="3571883"/>
            <a:ext cx="2290293" cy="2640347"/>
          </a:xfrm>
          <a:prstGeom prst="rect">
            <a:avLst/>
          </a:prstGeom>
          <a:noFill/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2" y="188640"/>
            <a:ext cx="1998737" cy="174398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 rot="20841612">
            <a:off x="9536518" y="4783444"/>
            <a:ext cx="273831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www.npdwork.net</a:t>
            </a:r>
            <a:endParaRPr lang="th-TH" sz="1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0841612">
            <a:off x="6309150" y="5017830"/>
            <a:ext cx="2879981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LINE   Cop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9018" y="3214686"/>
            <a:ext cx="2973965" cy="477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5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หน้าหลักระบบงาน</a:t>
            </a:r>
          </a:p>
        </p:txBody>
      </p:sp>
      <p:sp>
        <p:nvSpPr>
          <p:cNvPr id="24" name="TextBox 23"/>
          <p:cNvSpPr txBox="1"/>
          <p:nvPr/>
        </p:nvSpPr>
        <p:spPr>
          <a:xfrm rot="20841612">
            <a:off x="9074779" y="2848754"/>
            <a:ext cx="2879981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Facebook</a:t>
            </a:r>
            <a:endParaRPr lang="th-TH" sz="20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8064" y="5357826"/>
            <a:ext cx="1738583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คู่มือ</a:t>
            </a:r>
            <a:r>
              <a:rPr lang="th-TH" sz="2000" b="1" dirty="0" err="1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ปฎิบัติงาน</a:t>
            </a:r>
            <a:endParaRPr lang="th-TH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26" name="TextBox 25"/>
          <p:cNvSpPr txBox="1"/>
          <p:nvPr/>
        </p:nvSpPr>
        <p:spPr>
          <a:xfrm rot="10800000" flipV="1">
            <a:off x="3638375" y="3500438"/>
            <a:ext cx="1556556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แฟ้มข้อมูล</a:t>
            </a:r>
          </a:p>
        </p:txBody>
      </p:sp>
      <p:sp>
        <p:nvSpPr>
          <p:cNvPr id="27" name="TextBox 26"/>
          <p:cNvSpPr txBox="1"/>
          <p:nvPr/>
        </p:nvSpPr>
        <p:spPr>
          <a:xfrm rot="19984765">
            <a:off x="487589" y="4604332"/>
            <a:ext cx="2446105" cy="477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LINE    Note</a:t>
            </a:r>
            <a:endParaRPr lang="th-TH" sz="25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28" name="Picture 3" descr="C:\Users\Administrator\Desktop\Capture2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913" y="1928802"/>
            <a:ext cx="3714292" cy="1357322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</p:pic>
      <p:sp>
        <p:nvSpPr>
          <p:cNvPr id="30" name="TextBox 29"/>
          <p:cNvSpPr txBox="1"/>
          <p:nvPr/>
        </p:nvSpPr>
        <p:spPr>
          <a:xfrm rot="10800000" flipV="1">
            <a:off x="1142819" y="3000372"/>
            <a:ext cx="1790268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H Sarabun New" pitchFamily="34" charset="-34"/>
                <a:cs typeface="TH Sarabun New" pitchFamily="34" charset="-34"/>
              </a:rPr>
              <a:t>INTRANET</a:t>
            </a:r>
            <a:endParaRPr lang="th-TH" sz="2000" b="1" dirty="0">
              <a:solidFill>
                <a:srgbClr val="FF0000"/>
              </a:solidFill>
              <a:latin typeface="TH Sarabun New" pitchFamily="34" charset="-34"/>
              <a:cs typeface="TH Sarabun New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50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3.การจัดการความรู้ที่มุ่งเน้นผู้มีส่วนได้ส่วนเสีย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78782" y="1846567"/>
            <a:ext cx="7992888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</a:rPr>
              <a:t>แบ่งกลุ่มผู้รับบริการอย่างชัดเจน ตาม </a:t>
            </a:r>
            <a:r>
              <a:rPr lang="en-US" sz="3600" dirty="0">
                <a:solidFill>
                  <a:schemeClr val="bg1"/>
                </a:solidFill>
              </a:rPr>
              <a:t>Core Process</a:t>
            </a:r>
          </a:p>
        </p:txBody>
      </p:sp>
      <p:pic>
        <p:nvPicPr>
          <p:cNvPr id="11266" name="Picture 2" descr="C:\Users\sunisa\Desktop\New folder (3)\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632" y="2691044"/>
            <a:ext cx="10153127" cy="3978319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0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8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การจัดการความรู้ที่มุ่งเน้นผู้มีส่วนได้ส่วนเสีย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80048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01974" y="2348880"/>
            <a:ext cx="3186486" cy="34163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3600" dirty="0">
                <a:latin typeface="Superspace Regular" charset="0"/>
                <a:cs typeface="Superspace Regular" charset="0"/>
              </a:rPr>
              <a:t>นำข้อร้องเรียน</a:t>
            </a:r>
          </a:p>
          <a:p>
            <a:r>
              <a:rPr lang="th-TH" sz="3600" dirty="0">
                <a:latin typeface="Superspace Regular" charset="0"/>
                <a:cs typeface="Superspace Regular" charset="0"/>
              </a:rPr>
              <a:t>ความต้องการผู้รับบริการ/</a:t>
            </a:r>
          </a:p>
          <a:p>
            <a:r>
              <a:rPr lang="th-TH" sz="3600" dirty="0">
                <a:latin typeface="Superspace Regular" charset="0"/>
                <a:cs typeface="Superspace Regular" charset="0"/>
              </a:rPr>
              <a:t>ผู้มีส่วนได้ส่วนเสียมาปรับปรุงกระบวนการทำงาน</a:t>
            </a:r>
            <a:endParaRPr lang="en-US" sz="3600" dirty="0">
              <a:latin typeface="Superspace Regular" charset="0"/>
              <a:cs typeface="Superspace Regular" charset="0"/>
            </a:endParaRPr>
          </a:p>
        </p:txBody>
      </p:sp>
      <p:pic>
        <p:nvPicPr>
          <p:cNvPr id="12290" name="Picture 2" descr="D:\km\km61\รายงาน ทร\bp\เอกสารแนบ\เอกสารหมายเลข 14\เอกสารหมายเลข 14_Page_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44" y="1700808"/>
            <a:ext cx="4285680" cy="605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km\km61\รายงาน ทร\bp\เอกสารแนบ\เอกสารหมายเลข 14\เอกสารหมายเลข 14_Page_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016" y="1700808"/>
            <a:ext cx="4012079" cy="602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03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5000" b="1" u="sng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4.การวัดวิเคราะห์การจัดการความรู้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616" y="1932624"/>
            <a:ext cx="5240256" cy="452431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ประชุมคัดเลือกตัวชี้วัด </a:t>
            </a:r>
          </a:p>
          <a:p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ที่สำคัญ </a:t>
            </a:r>
            <a:r>
              <a:rPr lang="th-TH" sz="36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2 ตัวชี้วัด</a:t>
            </a:r>
          </a:p>
          <a:p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ตาม </a:t>
            </a:r>
            <a:r>
              <a:rPr lang="en-US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PMQA </a:t>
            </a:r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หมวด 2นำมาวัดวิเคราะห์ และใช้การจัดการความรู้เข้ามาช่วยปรับปรุงกระบวนการทำงานและจัดกิจกรรมการจัดการความรู้เพื่อส่งเสริมให้บรรลุเป้าหมาย</a:t>
            </a:r>
            <a:endParaRPr lang="en-US" sz="3600" dirty="0">
              <a:solidFill>
                <a:schemeClr val="bg1"/>
              </a:solidFill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298131" y="5722201"/>
            <a:ext cx="5545894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กิจกรรมประกวด</a:t>
            </a:r>
            <a:r>
              <a:rPr lang="en-US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 KM </a:t>
            </a:r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ส่งเสริม </a:t>
            </a:r>
            <a:r>
              <a:rPr lang="en-US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Core Process</a:t>
            </a:r>
            <a:endParaRPr lang="th-TH" dirty="0">
              <a:solidFill>
                <a:schemeClr val="bg1"/>
              </a:solidFill>
              <a:latin typeface="Superspace Regular" charset="0"/>
              <a:cs typeface="Superspace Regular" charset="0"/>
            </a:endParaRPr>
          </a:p>
        </p:txBody>
      </p:sp>
      <p:pic>
        <p:nvPicPr>
          <p:cNvPr id="13315" name="Picture 3" descr="D:\km\km61\รายงาน ทร\bp\เอกสารแนบ\เอกสารหมายเลข 13\ป61_Page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6498" y="1630259"/>
            <a:ext cx="2828720" cy="399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035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b="1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ผู้เชี่ยวชาญในการ</a:t>
            </a:r>
            <a:r>
              <a:rPr lang="th-TH" sz="4500" b="1" dirty="0" err="1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ปฎิบัติงาน</a:t>
            </a:r>
            <a:endParaRPr lang="th-TH" sz="4500" dirty="0">
              <a:ln w="50800"/>
              <a:solidFill>
                <a:srgbClr val="FFFF00"/>
              </a:solidFill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9218" name="Picture 2" descr="D:\km\km61\รายงาน ทร\bp\เอกสารแนบ\เอกสารหมายเลข 6\แต่งตั้งผู้เชี่ยวชาญ นท.เกรียงไกร_Page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201" y="1700809"/>
            <a:ext cx="4465845" cy="71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82512" y="2708920"/>
            <a:ext cx="6069278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แบ่งประเภทผู้เชี่ยวชาญ </a:t>
            </a:r>
          </a:p>
          <a:p>
            <a:r>
              <a:rPr lang="th-TH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ได้ </a:t>
            </a:r>
            <a:r>
              <a:rPr lang="th-TH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๓</a:t>
            </a:r>
            <a:r>
              <a:rPr lang="th-TH" sz="4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ประเภท พร้อมกำหนดคุณสมบัติผู้เชี่ยวชาญ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904" y="580526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u="sng" dirty="0">
                <a:ln w="50800"/>
                <a:solidFill>
                  <a:srgbClr val="FF0000"/>
                </a:solidFill>
                <a:latin typeface="Superspace Regular" pitchFamily="2" charset="0"/>
                <a:cs typeface="Superspace Regular" pitchFamily="2" charset="0"/>
              </a:rPr>
              <a:t>แต่งตั้งผู้เชี่ยวชาญเพิ่มเติม</a:t>
            </a:r>
            <a:endParaRPr lang="th-TH" dirty="0">
              <a:ln w="50800"/>
              <a:solidFill>
                <a:srgbClr val="FF0000"/>
              </a:solidFill>
              <a:latin typeface="Superspace Regular" pitchFamily="2" charset="0"/>
              <a:cs typeface="Superspace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815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2" y="188640"/>
            <a:ext cx="1895446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71394" y="428604"/>
            <a:ext cx="961902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ผู้เชี่ยวชาญการ</a:t>
            </a:r>
            <a:r>
              <a:rPr lang="th-TH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ปฎิบัติงาน</a:t>
            </a:r>
            <a:endParaRPr lang="th-TH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4723" y="1808796"/>
            <a:ext cx="4857152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500" b="1" u="sng" dirty="0">
                <a:ln w="50800"/>
                <a:latin typeface="Superspace Regular" pitchFamily="2" charset="0"/>
                <a:cs typeface="Superspace Regular" pitchFamily="2" charset="0"/>
              </a:rPr>
              <a:t>ประเภทวิชาชีพ</a:t>
            </a:r>
          </a:p>
          <a:p>
            <a:endParaRPr lang="th-TH" sz="5500" b="1" u="sng" dirty="0">
              <a:ln w="50800"/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1026" name="Picture 2" descr="D:\km\km60\ผู้เชี่ยวชาญ\New folder\วิชาชีพ\อานนท์.PNG"/>
          <p:cNvPicPr>
            <a:picLocks noChangeArrowheads="1"/>
          </p:cNvPicPr>
          <p:nvPr/>
        </p:nvPicPr>
        <p:blipFill>
          <a:blip r:embed="rId4">
            <a:lum bright="23000" contrast="16000"/>
          </a:blip>
          <a:srcRect/>
          <a:stretch>
            <a:fillRect/>
          </a:stretch>
        </p:blipFill>
        <p:spPr bwMode="auto">
          <a:xfrm>
            <a:off x="3428537" y="3109074"/>
            <a:ext cx="1103856" cy="900000"/>
          </a:xfrm>
          <a:prstGeom prst="rect">
            <a:avLst/>
          </a:prstGeom>
          <a:noFill/>
        </p:spPr>
      </p:pic>
      <p:pic>
        <p:nvPicPr>
          <p:cNvPr id="1027" name="Picture 3" descr="D:\km\km60\ผู้เชี่ยวชาญ\New folder\วิชาชีพ\เกรียงศักดิ์.PN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1865" y="5000636"/>
            <a:ext cx="1103856" cy="900000"/>
          </a:xfrm>
          <a:prstGeom prst="rect">
            <a:avLst/>
          </a:prstGeom>
          <a:noFill/>
        </p:spPr>
      </p:pic>
      <p:pic>
        <p:nvPicPr>
          <p:cNvPr id="1028" name="Picture 4" descr="D:\km\km60\ผู้เชี่ยวชาญ\New folder\วิชาชีพ\ทูลถวาย.PNG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23777" y="5286388"/>
            <a:ext cx="1103856" cy="900000"/>
          </a:xfrm>
          <a:prstGeom prst="rect">
            <a:avLst/>
          </a:prstGeom>
          <a:noFill/>
        </p:spPr>
      </p:pic>
      <p:pic>
        <p:nvPicPr>
          <p:cNvPr id="1029" name="Picture 5" descr="D:\km\km60\ผู้เชี่ยวชาญ\New folder\วิชาชีพ\ประสิทธิ์.PNG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537" y="5000636"/>
            <a:ext cx="1103856" cy="900000"/>
          </a:xfrm>
          <a:prstGeom prst="rect">
            <a:avLst/>
          </a:prstGeom>
          <a:noFill/>
        </p:spPr>
      </p:pic>
      <p:pic>
        <p:nvPicPr>
          <p:cNvPr id="1030" name="Picture 6" descr="D:\km\km60\ผู้เชี่ยวชาญ\New folder\วิชาชีพ\พรชัย.PNG"/>
          <p:cNvPicPr>
            <a:picLocks noChangeAspect="1" noChangeArrowheads="1"/>
          </p:cNvPicPr>
          <p:nvPr/>
        </p:nvPicPr>
        <p:blipFill>
          <a:blip r:embed="rId8" cstate="screen">
            <a:lum bright="28000" contrast="1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036" y="3109074"/>
            <a:ext cx="1103455" cy="900000"/>
          </a:xfrm>
          <a:prstGeom prst="rect">
            <a:avLst/>
          </a:prstGeom>
          <a:noFill/>
        </p:spPr>
      </p:pic>
      <p:pic>
        <p:nvPicPr>
          <p:cNvPr id="1031" name="Picture 7" descr="D:\km\km60\ผู้เชี่ยวชาญ\New folder\วิชาชีพ\วรกร.PNG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29457" y="4384480"/>
            <a:ext cx="1103856" cy="900000"/>
          </a:xfrm>
          <a:prstGeom prst="rect">
            <a:avLst/>
          </a:prstGeom>
          <a:noFill/>
        </p:spPr>
      </p:pic>
      <p:pic>
        <p:nvPicPr>
          <p:cNvPr id="1032" name="Picture 8" descr="D:\km\km60\ผู้เชี่ยวชาญ\New folder\วิชาชีพ\สุรินทร์.PNG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23777" y="3616642"/>
            <a:ext cx="1103856" cy="900000"/>
          </a:xfrm>
          <a:prstGeom prst="rect">
            <a:avLst/>
          </a:prstGeom>
          <a:noFill/>
        </p:spPr>
      </p:pic>
      <p:pic>
        <p:nvPicPr>
          <p:cNvPr id="1033" name="Picture 9" descr="D:\km\km60\ผู้เชี่ยวชาญ\New folder\วิชาชีพ\อดิเรก.PNG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523777" y="1785926"/>
            <a:ext cx="1103856" cy="1019866"/>
          </a:xfrm>
          <a:prstGeom prst="rect">
            <a:avLst/>
          </a:prstGeom>
          <a:noFill/>
        </p:spPr>
      </p:pic>
      <p:sp>
        <p:nvSpPr>
          <p:cNvPr id="19" name="สี่เหลี่ยมผืนผ้า 18"/>
          <p:cNvSpPr/>
          <p:nvPr/>
        </p:nvSpPr>
        <p:spPr>
          <a:xfrm>
            <a:off x="380958" y="4017834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พรชัย   จ้อยจำรูญ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047629" y="4017834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อานนท์  ไทยจำนง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952342" y="2600262"/>
            <a:ext cx="3333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สาขาบริหารงานก่อสร้าง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380921" y="1857371"/>
            <a:ext cx="33333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สาขาวิชาสถาปัตยกรรม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ออกแบบตกแต่งภายใน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)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238066" y="2786068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อดิ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เรภ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ฟุ้งลัดดา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71388" y="4529088"/>
            <a:ext cx="4095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สาขาวิศวกรรมไฟฟ้า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ไฟฟ้ากำลัง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)</a:t>
            </a:r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285674" y="6000778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เกรียงศักดิ์  พลหาญ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2857108" y="6000778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ประสิทธิ์  สิง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หวรวงศ์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571402" y="3886146"/>
            <a:ext cx="314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สาขาวิศวกรรมเครื่องกล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5238066" y="4500580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สุรินทร์  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เกษงาม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333307" y="4570100"/>
            <a:ext cx="314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สาขาวิศวกรรมปฐพีกลศาสตร์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0095262" y="5284490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น.อ.วร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  สุขมงคล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6571401" y="5529220"/>
            <a:ext cx="3428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สาขาวิศวกรรมสิ่งแวดล้อม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5238065" y="6215092"/>
            <a:ext cx="19047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ทูลถวาย  ศรีทุมมา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047589" y="2956331"/>
            <a:ext cx="33333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สาขาวิชาสถาปัตยกรรม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ออกแบบอนุสาวรีย์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)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1034" name="Picture 10" descr="D:\km\km60\ผู้เชี่ยวชาญ\New folder\วิชาชีพ\สุรินทร์ ปรีชาธรรม 1.PNG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190457" y="2716005"/>
            <a:ext cx="1118255" cy="811742"/>
          </a:xfrm>
          <a:prstGeom prst="rect">
            <a:avLst/>
          </a:prstGeom>
          <a:noFill/>
        </p:spPr>
      </p:pic>
      <p:sp>
        <p:nvSpPr>
          <p:cNvPr id="37" name="สี่เหลี่ยมผืนผ้า 36"/>
          <p:cNvSpPr/>
          <p:nvPr/>
        </p:nvSpPr>
        <p:spPr>
          <a:xfrm>
            <a:off x="9809499" y="3580629"/>
            <a:ext cx="2380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สุรินทร์  ปรีชาธรรม</a:t>
            </a:r>
          </a:p>
        </p:txBody>
      </p:sp>
    </p:spTree>
    <p:extLst>
      <p:ext uri="{BB962C8B-B14F-4D97-AF65-F5344CB8AC3E}">
        <p14:creationId xmlns:p14="http://schemas.microsoft.com/office/powerpoint/2010/main" val="3213418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428604"/>
            <a:ext cx="11428665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5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ลักษณะสำคัญองค์กร </a:t>
            </a:r>
            <a:endParaRPr lang="en-US" sz="50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39323" y="1916836"/>
            <a:ext cx="117606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วิสัยทัศน์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 </a:t>
            </a:r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เป็นเลิศในการบริหารจัดการ และการให้บริการ</a:t>
            </a:r>
          </a:p>
          <a:p>
            <a:pPr algn="r"/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งานช่างโยธา ในปี ๒๕๖๗</a:t>
            </a:r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90478" y="3227390"/>
            <a:ext cx="11809535" cy="28623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3600" b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ค่านิยม</a:t>
            </a:r>
            <a:r>
              <a:rPr lang="th-TH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  <a:r>
              <a:rPr lang="th-TH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    </a:t>
            </a:r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ถูกต้อง ทันเวลา มุ่งมั่นพัฒนา ซื่อตรง โปร่งใส ใส่ใจบริการ</a:t>
            </a:r>
          </a:p>
          <a:p>
            <a:endParaRPr lang="th-TH" sz="36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  <a:p>
            <a:r>
              <a:rPr lang="th-TH" sz="3600" b="1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พันธ</a:t>
            </a:r>
            <a:r>
              <a:rPr lang="th-TH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กิจ     </a:t>
            </a:r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จัดหา  ก่อสร้าง  ซ่อม  ปรับปรุง  </a:t>
            </a:r>
          </a:p>
          <a:p>
            <a:r>
              <a:rPr lang="th-TH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ซ่อมแซมอาคาร สถานที่ สิ่งก่อสร้าง สิ่งอำนวยความสะดวก</a:t>
            </a:r>
          </a:p>
          <a:p>
            <a:endParaRPr lang="th-TH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51616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4296" y="1643050"/>
            <a:ext cx="10095214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500" b="1" u="sng" dirty="0">
                <a:ln w="50800"/>
                <a:latin typeface="Superspace Regular" pitchFamily="2" charset="0"/>
                <a:cs typeface="Superspace Regular" pitchFamily="2" charset="0"/>
              </a:rPr>
              <a:t>ประเภทกระบวนการงานหลัก</a:t>
            </a:r>
          </a:p>
          <a:p>
            <a:endParaRPr lang="th-TH" sz="5500" b="1" u="sng" dirty="0">
              <a:ln w="50800"/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1031" name="Picture 7" descr="D:\km\km60\ผู้เชี่ยวชาญ\New folder\วิชาชีพ\วรกร.PNG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89595" y="5214950"/>
            <a:ext cx="1002608" cy="900000"/>
          </a:xfrm>
          <a:prstGeom prst="rect">
            <a:avLst/>
          </a:prstGeom>
          <a:noFill/>
        </p:spPr>
      </p:pic>
      <p:pic>
        <p:nvPicPr>
          <p:cNvPr id="1032" name="Picture 8" descr="D:\km\km60\ผู้เชี่ยวชาญ\New folder\วิชาชีพ\สุรินทร์.PNG"/>
          <p:cNvPicPr>
            <a:picLocks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10190454" y="3786199"/>
            <a:ext cx="1103856" cy="863557"/>
          </a:xfrm>
          <a:prstGeom prst="rect">
            <a:avLst/>
          </a:prstGeom>
          <a:noFill/>
        </p:spPr>
      </p:pic>
      <p:pic>
        <p:nvPicPr>
          <p:cNvPr id="1033" name="Picture 9" descr="D:\km\km60\ผู้เชี่ยวชาญ\New folder\วิชาชีพ\อดิเรก.PNG"/>
          <p:cNvPicPr>
            <a:picLocks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04733" y="2541271"/>
            <a:ext cx="1103856" cy="898468"/>
          </a:xfrm>
          <a:prstGeom prst="rect">
            <a:avLst/>
          </a:prstGeom>
          <a:noFill/>
        </p:spPr>
      </p:pic>
      <p:sp>
        <p:nvSpPr>
          <p:cNvPr id="19" name="สี่เหลี่ยมผืนผ้า 18"/>
          <p:cNvSpPr/>
          <p:nvPr/>
        </p:nvSpPr>
        <p:spPr>
          <a:xfrm>
            <a:off x="1619013" y="3286134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น.ท.รุง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ศักดิ์  พลชาลี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714299" y="6080969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น.ต.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สุชาย  พุทธชาด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952352" y="2500306"/>
            <a:ext cx="447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กระบวนการสร้างพัสดุสาย 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ชย.ทร.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809492" y="3429003"/>
            <a:ext cx="14285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น.ท.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วิมล  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ฉิม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สุข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095206" y="3786190"/>
            <a:ext cx="40000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กระบวนการซ่อม ดัดแปลง แก้ไข พัสดุสาย 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ชย.ทร.</a:t>
            </a:r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  <a:p>
            <a:pPr algn="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เครื่องปรับอากาศ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)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  <a:p>
            <a:pPr algn="r"/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9714265" y="4643456"/>
            <a:ext cx="21904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น.อ.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สุรินทร์  สุวรรณวิเชียร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571388" y="2000240"/>
            <a:ext cx="4095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กระบวนการสนับสนุนสาย 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ชย.ทร.</a:t>
            </a:r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36" name="รูปภาพ 35" descr="รุ่งศักดิ์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965" y="2428868"/>
            <a:ext cx="1118255" cy="900000"/>
          </a:xfrm>
          <a:prstGeom prst="rect">
            <a:avLst/>
          </a:prstGeom>
        </p:spPr>
      </p:pic>
      <p:pic>
        <p:nvPicPr>
          <p:cNvPr id="39" name="รูปภาพ 38" descr="รุ่งศักดิ์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0939" y="5572140"/>
            <a:ext cx="975991" cy="900000"/>
          </a:xfrm>
          <a:prstGeom prst="rect">
            <a:avLst/>
          </a:prstGeom>
        </p:spPr>
      </p:pic>
      <p:pic>
        <p:nvPicPr>
          <p:cNvPr id="40" name="รูปภาพ 39" descr="เสรี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444" y="3643314"/>
            <a:ext cx="1124144" cy="900000"/>
          </a:xfrm>
          <a:prstGeom prst="rect">
            <a:avLst/>
          </a:prstGeom>
        </p:spPr>
      </p:pic>
      <p:sp>
        <p:nvSpPr>
          <p:cNvPr id="41" name="สี่เหลี่ยมผืนผ้า 40"/>
          <p:cNvSpPr/>
          <p:nvPr/>
        </p:nvSpPr>
        <p:spPr>
          <a:xfrm>
            <a:off x="3809490" y="4500580"/>
            <a:ext cx="1523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น.ต.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เสรี  แย้มเพ็ง</a:t>
            </a: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761864" y="4956597"/>
            <a:ext cx="409524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กระบวนการสนับสนุนสาย 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ชย.ทร.</a:t>
            </a:r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  <a:p>
            <a:pPr algn="ctr"/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เครื่องปรับอากาศ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)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43" name="รูปภาพ 42" descr="กิจจา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437" y="3668459"/>
            <a:ext cx="1118255" cy="900000"/>
          </a:xfrm>
          <a:prstGeom prst="rect">
            <a:avLst/>
          </a:prstGeom>
        </p:spPr>
      </p:pic>
      <p:sp>
        <p:nvSpPr>
          <p:cNvPr id="44" name="สี่เหลี่ยมผืนผ้า 43"/>
          <p:cNvSpPr/>
          <p:nvPr/>
        </p:nvSpPr>
        <p:spPr>
          <a:xfrm>
            <a:off x="-95277" y="4572018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น.ต.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กิจจา 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จันทร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คณา</a:t>
            </a: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1238055" y="3643316"/>
            <a:ext cx="1714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กระบวนการย่อย</a:t>
            </a:r>
          </a:p>
          <a:p>
            <a:r>
              <a:rPr lang="th-TH" sz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การจำหน่าย</a:t>
            </a: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2190438" y="4143386"/>
            <a:ext cx="1714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กระบวนการย่อยกำหนดความต้องการ</a:t>
            </a: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1809488" y="6500844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น.ต.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ขจรเกียรติ  ภา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กะสัย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48" name="สี่เหลี่ยมผืนผ้า 47"/>
          <p:cNvSpPr/>
          <p:nvPr/>
        </p:nvSpPr>
        <p:spPr>
          <a:xfrm>
            <a:off x="6952351" y="2857506"/>
            <a:ext cx="1714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กระบวนการย่อย</a:t>
            </a:r>
          </a:p>
          <a:p>
            <a:r>
              <a:rPr lang="th-TH" sz="12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การจัดจ้าง</a:t>
            </a:r>
          </a:p>
        </p:txBody>
      </p:sp>
      <p:sp>
        <p:nvSpPr>
          <p:cNvPr id="49" name="สี่เหลี่ยมผืนผ้า 48"/>
          <p:cNvSpPr/>
          <p:nvPr/>
        </p:nvSpPr>
        <p:spPr>
          <a:xfrm>
            <a:off x="7142829" y="5286388"/>
            <a:ext cx="40000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กระบวนการซ่อม ดัดแปลง แก้ไข พัสดุสาย 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ชย.ทร.</a:t>
            </a:r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(</a:t>
            </a:r>
            <a:r>
              <a:rPr lang="th-TH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เครื่องยนต์และเครื่องกล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)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  <a:p>
            <a:endParaRPr lang="th-TH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571394" y="428604"/>
            <a:ext cx="961902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ผู้เชี่ยวชาญการ</a:t>
            </a:r>
            <a:r>
              <a:rPr lang="th-TH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ปฎิบัติงาน</a:t>
            </a:r>
            <a:endParaRPr lang="th-TH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591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2039462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666627" y="1808796"/>
            <a:ext cx="609524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500" b="1" u="sng" dirty="0">
                <a:ln w="50800"/>
                <a:latin typeface="Superspace Regular" pitchFamily="2" charset="0"/>
                <a:cs typeface="Superspace Regular" pitchFamily="2" charset="0"/>
              </a:rPr>
              <a:t>ประเภทช่าง</a:t>
            </a:r>
            <a:r>
              <a:rPr lang="th-TH" sz="3500" b="1" u="sng" dirty="0" err="1">
                <a:ln w="50800"/>
                <a:latin typeface="Superspace Regular" pitchFamily="2" charset="0"/>
                <a:cs typeface="Superspace Regular" pitchFamily="2" charset="0"/>
              </a:rPr>
              <a:t>ผุ้</a:t>
            </a:r>
            <a:r>
              <a:rPr lang="th-TH" sz="3500" b="1" u="sng" dirty="0">
                <a:ln w="50800"/>
                <a:latin typeface="Superspace Regular" pitchFamily="2" charset="0"/>
                <a:cs typeface="Superspace Regular" pitchFamily="2" charset="0"/>
              </a:rPr>
              <a:t>ชำนาญ</a:t>
            </a:r>
          </a:p>
          <a:p>
            <a:endParaRPr lang="th-TH" sz="5500" b="1" u="sng" dirty="0">
              <a:ln w="50800"/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1026" name="Picture 2" descr="D:\km\km60\ผู้เชี่ยวชาญ\New folder\วิชาชีพ\อานนท์.PNG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93605" y="3109074"/>
            <a:ext cx="973718" cy="900000"/>
          </a:xfrm>
          <a:prstGeom prst="rect">
            <a:avLst/>
          </a:prstGeom>
          <a:noFill/>
        </p:spPr>
      </p:pic>
      <p:pic>
        <p:nvPicPr>
          <p:cNvPr id="1027" name="Picture 3" descr="D:\km\km60\ผู้เชี่ยวชาญ\New folder\วิชาชีพ\เกรียงศักดิ์.PNG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587" y="5000636"/>
            <a:ext cx="966410" cy="900000"/>
          </a:xfrm>
          <a:prstGeom prst="rect">
            <a:avLst/>
          </a:prstGeom>
          <a:noFill/>
        </p:spPr>
      </p:pic>
      <p:pic>
        <p:nvPicPr>
          <p:cNvPr id="1028" name="Picture 4" descr="D:\km\km60\ผู้เชี่ยวชาญ\New folder\วิชาชีพ\ทูลถวาย.PN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56234" y="5286388"/>
            <a:ext cx="1038945" cy="900000"/>
          </a:xfrm>
          <a:prstGeom prst="rect">
            <a:avLst/>
          </a:prstGeom>
          <a:noFill/>
        </p:spPr>
      </p:pic>
      <p:pic>
        <p:nvPicPr>
          <p:cNvPr id="1029" name="Picture 5" descr="D:\km\km60\ผู้เชี่ยวชาญ\New folder\วิชาชีพ\ประสิทธิ์.PNG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6530" y="5000636"/>
            <a:ext cx="1007869" cy="900000"/>
          </a:xfrm>
          <a:prstGeom prst="rect">
            <a:avLst/>
          </a:prstGeom>
          <a:noFill/>
        </p:spPr>
      </p:pic>
      <p:pic>
        <p:nvPicPr>
          <p:cNvPr id="1030" name="Picture 6" descr="D:\km\km60\ผู้เชี่ยวชาญ\New folder\วิชาชีพ\พรชัย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7965" y="3109074"/>
            <a:ext cx="1019585" cy="900000"/>
          </a:xfrm>
          <a:prstGeom prst="rect">
            <a:avLst/>
          </a:prstGeom>
          <a:noFill/>
        </p:spPr>
      </p:pic>
      <p:pic>
        <p:nvPicPr>
          <p:cNvPr id="1031" name="Picture 7" descr="D:\km\km60\ผู้เชี่ยวชาญ\New folder\วิชาชีพ\วรกร.PNG"/>
          <p:cNvPicPr>
            <a:picLocks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10320622" y="4384480"/>
            <a:ext cx="921529" cy="900000"/>
          </a:xfrm>
          <a:prstGeom prst="rect">
            <a:avLst/>
          </a:prstGeom>
          <a:noFill/>
        </p:spPr>
      </p:pic>
      <p:pic>
        <p:nvPicPr>
          <p:cNvPr id="1032" name="Picture 8" descr="D:\km\km60\ผู้เชี่ยวชาญ\New folder\วิชาชีพ\สุรินทร์.PNG"/>
          <p:cNvPicPr>
            <a:picLocks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70128" y="3616642"/>
            <a:ext cx="1011158" cy="900000"/>
          </a:xfrm>
          <a:prstGeom prst="rect">
            <a:avLst/>
          </a:prstGeom>
          <a:noFill/>
        </p:spPr>
      </p:pic>
      <p:pic>
        <p:nvPicPr>
          <p:cNvPr id="1033" name="Picture 9" descr="D:\km\km60\ผู้เชี่ยวชาญ\New folder\วิชาชีพ\อดิเรก.PNG"/>
          <p:cNvPicPr>
            <a:picLocks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5523777" y="1866814"/>
            <a:ext cx="1103856" cy="858109"/>
          </a:xfrm>
          <a:prstGeom prst="rect">
            <a:avLst/>
          </a:prstGeom>
          <a:noFill/>
        </p:spPr>
      </p:pic>
      <p:sp>
        <p:nvSpPr>
          <p:cNvPr id="19" name="สี่เหลี่ยมผืนผ้า 18"/>
          <p:cNvSpPr/>
          <p:nvPr/>
        </p:nvSpPr>
        <p:spPr>
          <a:xfrm>
            <a:off x="380956" y="4017834"/>
            <a:ext cx="20951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นายโกสินทร์  วัดฟุ้งเฟื่อง</a:t>
            </a: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3238059" y="4000507"/>
            <a:ext cx="1714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นายธราธร  คงสาคร</a:t>
            </a: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952342" y="2600262"/>
            <a:ext cx="3333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ด้านงานประปา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666638" y="1935296"/>
            <a:ext cx="333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ด้านซ่อมเครื่องเย็นและเครื่องปรับอากาศ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238066" y="2786068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นายสมศักดิ์  ปุจฉาการ</a:t>
            </a:r>
          </a:p>
        </p:txBody>
      </p:sp>
      <p:sp>
        <p:nvSpPr>
          <p:cNvPr id="25" name="สี่เหลี่ยมผืนผ้า 24"/>
          <p:cNvSpPr/>
          <p:nvPr/>
        </p:nvSpPr>
        <p:spPr>
          <a:xfrm>
            <a:off x="571388" y="4529088"/>
            <a:ext cx="40952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ด้านผ้าระบาย</a:t>
            </a:r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285674" y="6000778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นาบสันติ  องคะลอย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2857108" y="6000778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นายอิทธิพล  พิทักษ์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571402" y="3714752"/>
            <a:ext cx="314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ด้านซ่อมเครื่องทุ่นแรง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5238066" y="4500580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นายพิชิต  หอมกรุ่น</a:t>
            </a:r>
          </a:p>
        </p:txBody>
      </p:sp>
      <p:sp>
        <p:nvSpPr>
          <p:cNvPr id="31" name="สี่เหลี่ยมผืนผ้า 30"/>
          <p:cNvSpPr/>
          <p:nvPr/>
        </p:nvSpPr>
        <p:spPr>
          <a:xfrm>
            <a:off x="7142830" y="4429132"/>
            <a:ext cx="3142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ด้านซ่อมและสร้างสิ่งก่อสร้าง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10095262" y="5284490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น.ท.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เลิศฤทธิ์  น้อยดัด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6571401" y="5529220"/>
            <a:ext cx="34285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ด้านงานปูน</a:t>
            </a: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5142827" y="6215092"/>
            <a:ext cx="219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นายอนุรักษ์ 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วรรณปกา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สิต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7047589" y="2786058"/>
            <a:ext cx="3333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ด้านซ่อมเครื่องเย็น</a:t>
            </a:r>
          </a:p>
          <a:p>
            <a:pPr algn="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และเครื่องทุ่นแรง</a:t>
            </a:r>
            <a:endParaRPr lang="th-TH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pic>
        <p:nvPicPr>
          <p:cNvPr id="1034" name="Picture 10" descr="D:\km\km60\ผู้เชี่ยวชาญ\New folder\วิชาชีพ\สุรินทร์ ปรีชาธรรม 1.PNG"/>
          <p:cNvPicPr>
            <a:picLocks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05401" y="2716005"/>
            <a:ext cx="888358" cy="811742"/>
          </a:xfrm>
          <a:prstGeom prst="rect">
            <a:avLst/>
          </a:prstGeom>
          <a:noFill/>
        </p:spPr>
      </p:pic>
      <p:sp>
        <p:nvSpPr>
          <p:cNvPr id="37" name="สี่เหลี่ยมผืนผ้า 36"/>
          <p:cNvSpPr/>
          <p:nvPr/>
        </p:nvSpPr>
        <p:spPr>
          <a:xfrm>
            <a:off x="9809499" y="3580629"/>
            <a:ext cx="2380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เขมทัต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 สอนสมนึก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2571394" y="428604"/>
            <a:ext cx="9619021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ผู้เชี่ยวชาญการ</a:t>
            </a:r>
            <a:r>
              <a:rPr lang="th-TH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ปฎิบัติงาน</a:t>
            </a:r>
            <a:endParaRPr lang="th-TH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226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5673" y="214290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2039461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4299" y="1643050"/>
            <a:ext cx="6095207" cy="63094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500" b="1" u="sng" dirty="0">
                <a:ln w="50800"/>
                <a:latin typeface="Superspace Regular" pitchFamily="2" charset="0"/>
                <a:cs typeface="Superspace Regular" pitchFamily="2" charset="0"/>
              </a:rPr>
              <a:t>ประเภทช่างผู้ชำนาญ</a:t>
            </a:r>
          </a:p>
        </p:txBody>
      </p:sp>
      <p:pic>
        <p:nvPicPr>
          <p:cNvPr id="1031" name="Picture 7" descr="D:\km\km60\ผู้เชี่ยวชาญ\New folder\วิชาชีพ\วรกร.PNG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48531" y="4423010"/>
            <a:ext cx="995108" cy="900000"/>
          </a:xfrm>
          <a:prstGeom prst="rect">
            <a:avLst/>
          </a:prstGeom>
          <a:noFill/>
        </p:spPr>
      </p:pic>
      <p:pic>
        <p:nvPicPr>
          <p:cNvPr id="1032" name="Picture 8" descr="D:\km\km60\ผู้เชี่ยวชาญ\New folder\วิชาชีพ\สุรินทร์.PNG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73932" y="3405698"/>
            <a:ext cx="959382" cy="863557"/>
          </a:xfrm>
          <a:prstGeom prst="rect">
            <a:avLst/>
          </a:prstGeom>
          <a:noFill/>
        </p:spPr>
      </p:pic>
      <p:pic>
        <p:nvPicPr>
          <p:cNvPr id="1033" name="Picture 9" descr="D:\km\km60\ผู้เชี่ยวชาญ\New folder\วิชาชีพ\อดิเรก.PN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58779" y="2357430"/>
            <a:ext cx="995762" cy="898468"/>
          </a:xfrm>
          <a:prstGeom prst="rect">
            <a:avLst/>
          </a:prstGeom>
          <a:noFill/>
        </p:spPr>
      </p:pic>
      <p:sp>
        <p:nvSpPr>
          <p:cNvPr id="19" name="สี่เหลี่ยมผืนผ้า 18"/>
          <p:cNvSpPr/>
          <p:nvPr/>
        </p:nvSpPr>
        <p:spPr>
          <a:xfrm>
            <a:off x="476152" y="2849336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นายสุ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วิทย์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ขันธลักษณา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0" name="สี่เหลี่ยมผืนผ้า 19"/>
          <p:cNvSpPr/>
          <p:nvPr/>
        </p:nvSpPr>
        <p:spPr>
          <a:xfrm>
            <a:off x="5809539" y="5280276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ร.ท.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ชัยยา  อิ่มเงิน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6952352" y="2457386"/>
            <a:ext cx="44761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ด้านงานกำจัดปลวก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5619017" y="3223449"/>
            <a:ext cx="1809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นายบุญเชิด  รุ่งจำรูญ</a:t>
            </a: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6380921" y="3340554"/>
            <a:ext cx="40000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ด้านงานเครื่องจักรหนัก /</a:t>
            </a:r>
          </a:p>
          <a:p>
            <a:pPr algn="r"/>
            <a:r>
              <a:rPr lang="th-TH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เครื่องทุ่นแรง</a:t>
            </a: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9999980" y="4269258"/>
            <a:ext cx="21904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พ.จ.อ.สุภศิน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 นาคเขียว</a:t>
            </a:r>
          </a:p>
        </p:txBody>
      </p:sp>
      <p:sp>
        <p:nvSpPr>
          <p:cNvPr id="35" name="สี่เหลี่ยมผืนผ้า 34"/>
          <p:cNvSpPr/>
          <p:nvPr/>
        </p:nvSpPr>
        <p:spPr>
          <a:xfrm>
            <a:off x="1809485" y="2206384"/>
            <a:ext cx="22857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ด้านงานสี</a:t>
            </a:r>
          </a:p>
        </p:txBody>
      </p:sp>
      <p:pic>
        <p:nvPicPr>
          <p:cNvPr id="36" name="รูปภาพ 35" descr="รุ่งศักดิ์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88" y="1992070"/>
            <a:ext cx="980417" cy="900000"/>
          </a:xfrm>
          <a:prstGeom prst="rect">
            <a:avLst/>
          </a:prstGeom>
        </p:spPr>
      </p:pic>
      <p:pic>
        <p:nvPicPr>
          <p:cNvPr id="39" name="รูปภาพ 38" descr="รุ่งศักดิ์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677" y="4243512"/>
            <a:ext cx="964580" cy="900000"/>
          </a:xfrm>
          <a:prstGeom prst="rect">
            <a:avLst/>
          </a:prstGeom>
        </p:spPr>
      </p:pic>
      <p:pic>
        <p:nvPicPr>
          <p:cNvPr id="40" name="รูปภาพ 39" descr="เสรี.PNG"/>
          <p:cNvPicPr>
            <a:picLocks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1329" y="3071810"/>
            <a:ext cx="968377" cy="900000"/>
          </a:xfrm>
          <a:prstGeom prst="rect">
            <a:avLst/>
          </a:prstGeom>
        </p:spPr>
      </p:pic>
      <p:sp>
        <p:nvSpPr>
          <p:cNvPr id="41" name="สี่เหลี่ยมผืนผ้า 40"/>
          <p:cNvSpPr/>
          <p:nvPr/>
        </p:nvSpPr>
        <p:spPr>
          <a:xfrm>
            <a:off x="3809490" y="3986800"/>
            <a:ext cx="15238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นายโสภณ  หิรัญ</a:t>
            </a: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999965" y="4457650"/>
            <a:ext cx="32381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ด้านงานไม้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คุรุภัณฑ์</a:t>
            </a:r>
            <a:endParaRPr lang="th-TH" sz="1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cs typeface="Superspace Regular" pitchFamily="2" charset="0"/>
            </a:endParaRPr>
          </a:p>
        </p:txBody>
      </p:sp>
      <p:sp>
        <p:nvSpPr>
          <p:cNvPr id="46" name="สี่เหลี่ยมผืนผ้า 45"/>
          <p:cNvSpPr/>
          <p:nvPr/>
        </p:nvSpPr>
        <p:spPr>
          <a:xfrm>
            <a:off x="1809487" y="3071810"/>
            <a:ext cx="2190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ด้านงานเหล็ก /โครงสร้าง</a:t>
            </a:r>
          </a:p>
        </p:txBody>
      </p:sp>
      <p:sp>
        <p:nvSpPr>
          <p:cNvPr id="47" name="สี่เหลี่ยมผืนผ้า 46"/>
          <p:cNvSpPr/>
          <p:nvPr/>
        </p:nvSpPr>
        <p:spPr>
          <a:xfrm>
            <a:off x="761865" y="5152275"/>
            <a:ext cx="209524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นายนพพร  รอดพ้น</a:t>
            </a:r>
          </a:p>
        </p:txBody>
      </p:sp>
      <p:sp>
        <p:nvSpPr>
          <p:cNvPr id="49" name="สี่เหลี่ยมผืนผ้า 48"/>
          <p:cNvSpPr/>
          <p:nvPr/>
        </p:nvSpPr>
        <p:spPr>
          <a:xfrm>
            <a:off x="7047593" y="4280134"/>
            <a:ext cx="2380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ด้านงานปูพรม /</a:t>
            </a:r>
          </a:p>
          <a:p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ฟลอร์</a:t>
            </a: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/</a:t>
            </a:r>
            <a:r>
              <a:rPr lang="th-TH" sz="20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เต็น</a:t>
            </a:r>
            <a:r>
              <a:rPr lang="th-TH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/เวที</a:t>
            </a:r>
          </a:p>
        </p:txBody>
      </p:sp>
      <p:sp>
        <p:nvSpPr>
          <p:cNvPr id="32" name="สี่เหลี่ยมผืนผ้า 31"/>
          <p:cNvSpPr/>
          <p:nvPr/>
        </p:nvSpPr>
        <p:spPr>
          <a:xfrm>
            <a:off x="3685227" y="6366721"/>
            <a:ext cx="1743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นายไพ</a:t>
            </a:r>
            <a:r>
              <a:rPr lang="th-TH" sz="1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ทุรย์</a:t>
            </a:r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  ก่อเกิด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1428531" y="5578634"/>
            <a:ext cx="2571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ด้านทำงาน</a:t>
            </a:r>
            <a:r>
              <a:rPr lang="th-TH" sz="20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ปฎิบัติงาน</a:t>
            </a:r>
            <a:r>
              <a:rPr lang="th-TH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บนเสาสูง</a:t>
            </a:r>
          </a:p>
        </p:txBody>
      </p:sp>
      <p:pic>
        <p:nvPicPr>
          <p:cNvPr id="34" name="รูปภาพ 33" descr="เสรี.PNG"/>
          <p:cNvPicPr>
            <a:picLocks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976" y="5543099"/>
            <a:ext cx="968377" cy="814869"/>
          </a:xfrm>
          <a:prstGeom prst="rect">
            <a:avLst/>
          </a:prstGeom>
        </p:spPr>
      </p:pic>
      <p:pic>
        <p:nvPicPr>
          <p:cNvPr id="37" name="Picture 8" descr="D:\km\km60\ผู้เชี่ยวชาญ\New folder\วิชาชีพ\สุรินทร์.PNG"/>
          <p:cNvPicPr>
            <a:picLocks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73972" y="5446779"/>
            <a:ext cx="959382" cy="828547"/>
          </a:xfrm>
          <a:prstGeom prst="rect">
            <a:avLst/>
          </a:prstGeom>
          <a:noFill/>
        </p:spPr>
      </p:pic>
      <p:sp>
        <p:nvSpPr>
          <p:cNvPr id="38" name="สี่เหลี่ยมผืนผ้า 37"/>
          <p:cNvSpPr/>
          <p:nvPr/>
        </p:nvSpPr>
        <p:spPr>
          <a:xfrm>
            <a:off x="6380965" y="5357826"/>
            <a:ext cx="4000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ด้านเดินสายไฟในอาคาร</a:t>
            </a:r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10000022" y="6215092"/>
            <a:ext cx="19047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นายอดิศักดิ์  ไร่ขาว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571393" y="428604"/>
            <a:ext cx="9619023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ผู้เชี่ยวชาญการ</a:t>
            </a:r>
            <a:r>
              <a:rPr lang="th-TH" sz="4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ea typeface="+mn-ea"/>
                <a:cs typeface="Superspace Regular" pitchFamily="2" charset="0"/>
              </a:rPr>
              <a:t>ปฎิบัติงาน</a:t>
            </a:r>
            <a:endParaRPr lang="th-TH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189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50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การวัดวิเคราะห์การจัดการความรู้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616" y="1932622"/>
            <a:ext cx="4880526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สร้างความรู้ จาก </a:t>
            </a:r>
            <a:r>
              <a:rPr lang="en-US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R2R  BP 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pic>
        <p:nvPicPr>
          <p:cNvPr id="14338" name="Picture 2" descr="D:\km\km61\รายงาน ทร\bp\เอกสารแนบ\เอกสารหมายเลข 15\Wallet (9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2636915"/>
            <a:ext cx="5495845" cy="40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km\km61\รายงาน ทร\bp\เอกสารแนบ\เอกสารหมายเลข 23\รับส่งหน้าที่ 1ชนะเลิศ น.อ.วิมล_Page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200" y="2348880"/>
            <a:ext cx="30963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km\km61\รายงาน ทร\bp\เอกสารแนบ\เอกสารหมายเลข 23\สรุปองค์ความรู้ ลำดับ2 น.อ.ก้องศักดิ์_Page_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3560" y="2409679"/>
            <a:ext cx="2866753" cy="418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97010" y="1455568"/>
            <a:ext cx="5545894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จัดเก็บความรู้จากผู้เกษียณ ลาออก อย่างเป็นระบบ / ถ่ายทอดความรู้ด้วย </a:t>
            </a:r>
            <a:r>
              <a:rPr lang="en-US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OPL</a:t>
            </a:r>
            <a:endParaRPr lang="th-TH" dirty="0">
              <a:solidFill>
                <a:schemeClr val="bg1"/>
              </a:solidFill>
              <a:latin typeface="Superspace Regular" charset="0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192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การวัดวิเคราะห์การจัดการความรู้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97010" y="1556796"/>
            <a:ext cx="5545894" cy="95410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แสวงหาความรู้จากองค์กรที่คล้ายคลึงกัน/เปรียบเทียบการดำเนินงาน</a:t>
            </a:r>
          </a:p>
        </p:txBody>
      </p:sp>
      <p:pic>
        <p:nvPicPr>
          <p:cNvPr id="14" name="Picture 112" descr="C:\Users\admin\Desktop\รูปทำรายงานKM\ชย.ทบ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7448" y="2409675"/>
            <a:ext cx="4871426" cy="2670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937" descr="ชย.ทอ.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95937" y="2780928"/>
            <a:ext cx="4948043" cy="2688296"/>
          </a:xfrm>
          <a:prstGeom prst="rect">
            <a:avLst/>
          </a:prstGeom>
        </p:spPr>
      </p:pic>
      <p:sp>
        <p:nvSpPr>
          <p:cNvPr id="16" name="Text Box 139"/>
          <p:cNvSpPr txBox="1">
            <a:spLocks noChangeArrowheads="1"/>
          </p:cNvSpPr>
          <p:nvPr/>
        </p:nvSpPr>
        <p:spPr bwMode="auto">
          <a:xfrm>
            <a:off x="6195937" y="5701611"/>
            <a:ext cx="4948043" cy="6583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th-TH" sz="3000" dirty="0">
                <a:effectLst/>
                <a:latin typeface="Superspace Regular" charset="0"/>
                <a:ea typeface="Calibri"/>
                <a:cs typeface="Superspace Regular" charset="0"/>
              </a:rPr>
              <a:t>กรมช่างโยธาทหารอากาศ</a:t>
            </a:r>
            <a:endParaRPr lang="en-US" sz="3000" dirty="0">
              <a:effectLst/>
              <a:latin typeface="Superspace Regular" charset="0"/>
              <a:ea typeface="Calibri"/>
              <a:cs typeface="Superspace Regular" charset="0"/>
            </a:endParaRPr>
          </a:p>
        </p:txBody>
      </p:sp>
      <p:sp>
        <p:nvSpPr>
          <p:cNvPr id="17" name="Text Box 140"/>
          <p:cNvSpPr txBox="1">
            <a:spLocks noChangeArrowheads="1"/>
          </p:cNvSpPr>
          <p:nvPr/>
        </p:nvSpPr>
        <p:spPr bwMode="auto">
          <a:xfrm>
            <a:off x="926007" y="5497827"/>
            <a:ext cx="4623351" cy="6583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th-TH" sz="3200" dirty="0">
                <a:effectLst/>
                <a:latin typeface="Superspace Regular" charset="0"/>
                <a:ea typeface="Calibri"/>
                <a:cs typeface="Superspace Regular" charset="0"/>
              </a:rPr>
              <a:t>กรมช่างโยธาทหารบก</a:t>
            </a:r>
            <a:endParaRPr lang="en-US" sz="3200" dirty="0">
              <a:effectLst/>
              <a:latin typeface="Superspace Regular" charset="0"/>
              <a:ea typeface="Calibri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691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การวัดวิเคราะห์การจัดการความรู้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97010" y="1455568"/>
            <a:ext cx="554589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นำองค์ความรู้ที่ได้มาใช้อย่างเป็นรูปธรรม</a:t>
            </a:r>
          </a:p>
          <a:p>
            <a:pPr algn="ctr"/>
            <a:r>
              <a:rPr lang="th-TH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โดยการถ่ายทอดสู่หน่วยงานอื่น ๆ</a:t>
            </a:r>
          </a:p>
        </p:txBody>
      </p:sp>
      <p:pic>
        <p:nvPicPr>
          <p:cNvPr id="18" name="รูปภาพ 17" descr="E:\drive D\job\KM\61\รูปภาพ\1524119826087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93" y="1932624"/>
            <a:ext cx="3101975" cy="218757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</p:pic>
      <p:pic>
        <p:nvPicPr>
          <p:cNvPr id="19" name="รูปภาพ 18" descr="E:\drive D\job\KM\61\รูปภาพ\20180328_140321.jpg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5048" y="2719708"/>
            <a:ext cx="4384275" cy="280098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0" name="รูปภาพ 19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08" y="4280175"/>
            <a:ext cx="4254346" cy="1978660"/>
          </a:xfrm>
          <a:prstGeom prst="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21" name="รูปภาพ 2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1615" y="2690487"/>
            <a:ext cx="2807201" cy="359918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985086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5000" b="1" u="sng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pitchFamily="2" charset="0"/>
                <a:cs typeface="Superspace Regular" pitchFamily="2" charset="0"/>
              </a:rPr>
              <a:t>5.มุ่งเน้นบุคลากรด้านการจัดการความรู้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897010" y="1455568"/>
            <a:ext cx="596011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Superspace Regular" charset="0"/>
                <a:cs typeface="Superspace Regular" charset="0"/>
              </a:rPr>
              <a:t>กำหนดทีมงานทีมงานเพื่อรับผิดชอบอย่างชัดเจน</a:t>
            </a:r>
          </a:p>
        </p:txBody>
      </p:sp>
      <p:pic>
        <p:nvPicPr>
          <p:cNvPr id="15362" name="Picture 2" descr="D:\km\km61\รายงาน ทร\bp\เอกสารแนบ\เอกสารหมายเลข 9\KM 001_Page_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22" y="1978787"/>
            <a:ext cx="3196799" cy="44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km\km61\รายงาน ทร\bp\เอกสารแนบ\เอกสารหมายเลข 9\KM 001_Page_0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3841" y="1978788"/>
            <a:ext cx="3151459" cy="446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0121" y="4941168"/>
            <a:ext cx="3245179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Superspace Regular" charset="0"/>
                <a:cs typeface="Superspace Regular" charset="0"/>
              </a:rPr>
              <a:t>คณะทำงาน </a:t>
            </a:r>
            <a:r>
              <a:rPr lang="en-US" dirty="0">
                <a:latin typeface="Superspace Regular" charset="0"/>
                <a:cs typeface="Superspace Regular" charset="0"/>
              </a:rPr>
              <a:t>KM</a:t>
            </a:r>
            <a:endParaRPr lang="th-TH" dirty="0">
              <a:latin typeface="Superspace Regular" charset="0"/>
              <a:cs typeface="Superspace Regular" charset="0"/>
            </a:endParaRPr>
          </a:p>
        </p:txBody>
      </p:sp>
      <p:pic>
        <p:nvPicPr>
          <p:cNvPr id="15364" name="Picture 4" descr="D:\km\km61\รายงาน ทร\bp\เอกสารแนบ\เอกสารหมายเลข 16\New Doc 2018-05-15_Page_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2756" y="1978788"/>
            <a:ext cx="3127027" cy="446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034605" y="5578523"/>
            <a:ext cx="3245179" cy="95410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Superspace Regular" charset="0"/>
                <a:cs typeface="Superspace Regular" charset="0"/>
              </a:rPr>
              <a:t>คณะกรรมการตัดสินการประกวด</a:t>
            </a:r>
          </a:p>
        </p:txBody>
      </p:sp>
    </p:spTree>
    <p:extLst>
      <p:ext uri="{BB962C8B-B14F-4D97-AF65-F5344CB8AC3E}">
        <p14:creationId xmlns:p14="http://schemas.microsoft.com/office/powerpoint/2010/main" val="1802422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4" y="572468"/>
            <a:ext cx="11238158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5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ส่งเสริมกิจกรรมการจัดการความรู้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  <p:pic>
        <p:nvPicPr>
          <p:cNvPr id="17410" name="Picture 2" descr="D:\km\km61\ประชาสัมพันธ์\ประกาศ JPEG\กระบวนการจัดการความรู้และนวัตกรรม-(แก้ไข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56325" y="-13198475"/>
            <a:ext cx="2290536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:\km\km61\ประชาสัมพันธ์\ประกาศ JPEG\กระบวนการจัดการความรู้และนวัตกรรม-(แก้ไข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174" y="2432266"/>
            <a:ext cx="2754758" cy="388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D:\km\km61\ประชาสัมพันธ์\ประกาศ JPEG\กระบวนการและนวัตกรรมการจัดการความรู้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862" y="2432263"/>
            <a:ext cx="2744006" cy="388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D:\km\km61\ประชาสัมพันธ์\ประกาศ JPEG\ประกาศ-(แก้ไข)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60" y="2432263"/>
            <a:ext cx="2756625" cy="3899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D:\km\km61\ประชาสัมพันธ์\ประกาศ JPEG\229593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5488" y="1785932"/>
            <a:ext cx="3273894" cy="232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6803" y="4108438"/>
            <a:ext cx="35736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จัดประกวด 4 ประเภท</a:t>
            </a:r>
          </a:p>
          <a:p>
            <a:r>
              <a:rPr lang="th-TH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1.กระบวนการ</a:t>
            </a:r>
          </a:p>
          <a:p>
            <a:r>
              <a:rPr lang="th-TH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2.นวัตกรรม</a:t>
            </a:r>
          </a:p>
          <a:p>
            <a:r>
              <a:rPr lang="th-TH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3.แบบฟอร์มรับส่งหน้าที่</a:t>
            </a:r>
          </a:p>
          <a:p>
            <a:r>
              <a:rPr lang="th-TH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4. เขียน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OPL</a:t>
            </a:r>
            <a:endParaRPr lang="th-TH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199" y="428604"/>
            <a:ext cx="9644142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สนับสนุน </a:t>
            </a:r>
            <a:r>
              <a:rPr lang="th-TH" sz="4000" b="1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ส่งสริม</a:t>
            </a:r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จูงใจบุคลากรให้มีส่วนร่วม</a:t>
            </a:r>
          </a:p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กิจกรรมการจัดการความรู้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1855879" cy="174398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692175" y="6090310"/>
            <a:ext cx="7238108" cy="630942"/>
          </a:xfrm>
          <a:prstGeom prst="rect">
            <a:avLst/>
          </a:prstGeom>
          <a:solidFill>
            <a:srgbClr val="00B050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th-TH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ภาพการมอบรางวัลสร้างแรงจูงใจ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182" y="1932623"/>
            <a:ext cx="6577123" cy="3728627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44" y="1932623"/>
            <a:ext cx="5724245" cy="372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95199" y="428604"/>
            <a:ext cx="9644142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สนับสนุน </a:t>
            </a:r>
            <a:r>
              <a:rPr lang="th-TH" sz="4000" b="1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ส่งสริม</a:t>
            </a:r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จูงใจบุคลากรให้มีส่วนร่วม</a:t>
            </a:r>
          </a:p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กิจกรรมการจัดการความรู้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1855879" cy="174398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597524" y="6023582"/>
            <a:ext cx="6686702" cy="646331"/>
          </a:xfrm>
          <a:prstGeom prst="rect">
            <a:avLst/>
          </a:prstGeom>
          <a:solidFill>
            <a:srgbClr val="C00000"/>
          </a:solidFill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นิทรรศการการจัดการความรู้ </a:t>
            </a:r>
            <a:r>
              <a:rPr lang="th-TH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ชย.ทร</a:t>
            </a:r>
            <a:r>
              <a:rPr lang="th-TH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. </a:t>
            </a:r>
          </a:p>
        </p:txBody>
      </p:sp>
      <p:pic>
        <p:nvPicPr>
          <p:cNvPr id="16388" name="Picture 4" descr="C:\Users\sunisa\Desktop\New folder (3)\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5246" y="2043128"/>
            <a:ext cx="5515322" cy="39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sunisa\Desktop\New folder (3)\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66" y="2043128"/>
            <a:ext cx="5956484" cy="390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536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428604"/>
            <a:ext cx="11428665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ยุทธศาสตร์องค์กร</a:t>
            </a:r>
            <a:endParaRPr lang="en-US" sz="5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006974" y="1772816"/>
            <a:ext cx="7992964" cy="26776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เป้าประสงค์  รวม 14 เป้าประสงค์ ใน 4 มิติ</a:t>
            </a:r>
          </a:p>
          <a:p>
            <a:r>
              <a:rPr lang="th-TH" sz="3300" dirty="0">
                <a:latin typeface="Superspace Regular" charset="0"/>
                <a:cs typeface="Superspace Regular" charset="0"/>
              </a:rPr>
              <a:t>มิติที่ 1 ประ</a:t>
            </a:r>
            <a:r>
              <a:rPr lang="th-TH" sz="3300" dirty="0" err="1">
                <a:latin typeface="Superspace Regular" charset="0"/>
                <a:cs typeface="Superspace Regular" charset="0"/>
              </a:rPr>
              <a:t>สิทธ</a:t>
            </a:r>
            <a:r>
              <a:rPr lang="th-TH" sz="3300" dirty="0">
                <a:latin typeface="Superspace Regular" charset="0"/>
                <a:cs typeface="Superspace Regular" charset="0"/>
              </a:rPr>
              <a:t>ผล  </a:t>
            </a:r>
          </a:p>
          <a:p>
            <a:r>
              <a:rPr lang="th-TH" sz="3300" dirty="0">
                <a:latin typeface="Superspace Regular" charset="0"/>
                <a:cs typeface="Superspace Regular" charset="0"/>
              </a:rPr>
              <a:t>มิติที่ 2 คุณภาพการให้บริการ</a:t>
            </a:r>
          </a:p>
          <a:p>
            <a:r>
              <a:rPr lang="th-TH" sz="3300" dirty="0">
                <a:latin typeface="Superspace Regular" charset="0"/>
                <a:cs typeface="Superspace Regular" charset="0"/>
              </a:rPr>
              <a:t>มิติที่ 3 ประสิทธิภาพ</a:t>
            </a:r>
          </a:p>
          <a:p>
            <a:r>
              <a:rPr lang="th-TH" sz="3300" dirty="0">
                <a:latin typeface="Superspace Regular" charset="0"/>
                <a:cs typeface="Superspace Regular" charset="0"/>
              </a:rPr>
              <a:t>มิติที่ 4 การพัฒนาองค์กร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  <p:pic>
        <p:nvPicPr>
          <p:cNvPr id="16" name="รูปภาพ 15" descr="แผนยุทธศาสตร์ ชย.ทร. (แผนที่ยุทธศาสคร์)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1217" y="1941910"/>
            <a:ext cx="3384376" cy="4491105"/>
          </a:xfrm>
          <a:prstGeom prst="rect">
            <a:avLst/>
          </a:prstGeom>
          <a:ln w="57150">
            <a:solidFill>
              <a:srgbClr val="FF0066"/>
            </a:solidFill>
          </a:ln>
        </p:spPr>
      </p:pic>
      <p:sp>
        <p:nvSpPr>
          <p:cNvPr id="15" name="สี่เหลี่ยมผืนผ้า 14"/>
          <p:cNvSpPr/>
          <p:nvPr/>
        </p:nvSpPr>
        <p:spPr>
          <a:xfrm>
            <a:off x="3893742" y="4499539"/>
            <a:ext cx="8180857" cy="2169825"/>
          </a:xfrm>
          <a:prstGeom prst="rect">
            <a:avLst/>
          </a:prstGeom>
          <a:solidFill>
            <a:srgbClr val="FF5050"/>
          </a:solidFill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ตัวชี้วัด</a:t>
            </a:r>
            <a:r>
              <a:rPr lang="th-TH" sz="36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 33 ตัวชี้วัด  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ตัวชี้วัดที่สำคัญ 2 ตัวชี้วัด </a:t>
            </a:r>
          </a:p>
          <a:p>
            <a:r>
              <a:rPr lang="th-TH" sz="3300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1. ความสำเร็จของการเบิกจ่ายงบประมาณประจำปี</a:t>
            </a:r>
          </a:p>
          <a:p>
            <a:r>
              <a:rPr lang="en-US" sz="3300" dirty="0">
                <a:latin typeface="Superspace Regular" charset="0"/>
                <a:cs typeface="Superspace Regular" charset="0"/>
              </a:rPr>
              <a:t>2.</a:t>
            </a:r>
            <a:r>
              <a:rPr lang="th-TH" sz="3300" dirty="0">
                <a:latin typeface="Superspace Regular" charset="0"/>
                <a:cs typeface="Superspace Regular" charset="0"/>
              </a:rPr>
              <a:t> ความสำเร็จของการจัดซื้อจัดจ้างตามแผนกลยุทธ์ สามารถผูกพันได้ใน</a:t>
            </a:r>
            <a:r>
              <a:rPr lang="th-TH" sz="3300" dirty="0" err="1">
                <a:latin typeface="Superspace Regular" charset="0"/>
                <a:cs typeface="Superspace Regular" charset="0"/>
              </a:rPr>
              <a:t>ไตรมาส</a:t>
            </a:r>
            <a:r>
              <a:rPr lang="th-TH" sz="3300" dirty="0">
                <a:latin typeface="Superspace Regular" charset="0"/>
                <a:cs typeface="Superspace Regular" charset="0"/>
              </a:rPr>
              <a:t>ที่ ๒ </a:t>
            </a:r>
          </a:p>
        </p:txBody>
      </p:sp>
    </p:spTree>
    <p:extLst>
      <p:ext uri="{BB962C8B-B14F-4D97-AF65-F5344CB8AC3E}">
        <p14:creationId xmlns:p14="http://schemas.microsoft.com/office/powerpoint/2010/main" val="3019465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572471"/>
            <a:ext cx="116190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ผลผลิตการจัดการความรู้ของ </a:t>
            </a:r>
            <a:r>
              <a:rPr lang="th-TH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ชย.ทร</a:t>
            </a: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0437" y="3786194"/>
            <a:ext cx="8000015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ประกวดผลงานการจัดการความรู้ </a:t>
            </a:r>
          </a:p>
        </p:txBody>
      </p:sp>
      <p:pic>
        <p:nvPicPr>
          <p:cNvPr id="18437" name="Picture 5" descr="C:\Users\sunisa\Desktop\รูปทำรายงานKM\44496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166" y="1765794"/>
            <a:ext cx="4220222" cy="27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D:\km\km61\รายงาน ทร\รูปทำรายงานKM\k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21" y="1560850"/>
            <a:ext cx="6428100" cy="33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sunisa\Desktop\รูปทำรายงานKM\คลิปสอนงาน\3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56718" y="3976189"/>
            <a:ext cx="3478529" cy="26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D:\km\km61\รายงาน ทร\รูปทำรายงานKM\30763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278" y="4109359"/>
            <a:ext cx="1562702" cy="256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D:\km\km61\รายงาน ทร\รูปทำรายงานKM\S__2213479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3200" y="4338673"/>
            <a:ext cx="1822079" cy="23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D:\km\km61\รายงาน ทร\รูปทำรายงานKM\4388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1470" y="1765799"/>
            <a:ext cx="4418335" cy="272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1" name="Picture 9" descr="D:\km\km61\รายงาน ทร\รูปทำรายงานKM\14413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558" y="4725148"/>
            <a:ext cx="5688632" cy="207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2" y="188640"/>
            <a:ext cx="1951117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2325007" cy="1743982"/>
          </a:xfrm>
          <a:prstGeom prst="rect">
            <a:avLst/>
          </a:prstGeom>
          <a:noFill/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572471"/>
            <a:ext cx="116190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ผลผลิตการจัดการความรู้ ปี </a:t>
            </a:r>
            <a:r>
              <a:rPr lang="th-TH" sz="4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งป</a:t>
            </a:r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.61</a:t>
            </a: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315885"/>
              </p:ext>
            </p:extLst>
          </p:nvPr>
        </p:nvGraphicFramePr>
        <p:xfrm>
          <a:off x="761863" y="2143116"/>
          <a:ext cx="8476206" cy="428628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00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6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th-TH" sz="45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ผลงาน</a:t>
                      </a:r>
                      <a:endParaRPr lang="th-TH" sz="45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space Regular" charset="0"/>
                        <a:cs typeface="Superspace Regular" charset="0"/>
                      </a:endParaRPr>
                    </a:p>
                  </a:txBody>
                  <a:tcPr marL="121904" marR="121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500" u="sng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จำนวน</a:t>
                      </a:r>
                      <a:endParaRPr lang="th-TH" sz="4500" b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space Regular" charset="0"/>
                        <a:cs typeface="Superspace Regular" charset="0"/>
                      </a:endParaRPr>
                    </a:p>
                  </a:txBody>
                  <a:tcPr marL="121904" marR="12190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Best</a:t>
                      </a:r>
                      <a:r>
                        <a:rPr lang="en-US" sz="32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 Practice</a:t>
                      </a:r>
                      <a:endParaRPr lang="th-TH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space Regular" charset="0"/>
                        <a:cs typeface="Superspace Regular" charset="0"/>
                      </a:endParaRPr>
                    </a:p>
                  </a:txBody>
                  <a:tcPr marL="121904" marR="121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13 เรื่อง</a:t>
                      </a:r>
                    </a:p>
                  </a:txBody>
                  <a:tcPr marL="121904" marR="12190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OPL</a:t>
                      </a:r>
                      <a:endParaRPr lang="th-TH" sz="32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Superspace Regular" charset="0"/>
                        <a:cs typeface="Superspace Regular" charset="0"/>
                      </a:endParaRPr>
                    </a:p>
                  </a:txBody>
                  <a:tcPr marL="121904" marR="121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500+ เรื่อง</a:t>
                      </a:r>
                    </a:p>
                  </a:txBody>
                  <a:tcPr marL="121904" marR="12190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1570"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แบบฟอร์มรับส่งหน้าที่</a:t>
                      </a:r>
                    </a:p>
                  </a:txBody>
                  <a:tcPr marL="121904" marR="12190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uperspace Regular" charset="0"/>
                          <a:cs typeface="Superspace Regular" charset="0"/>
                        </a:rPr>
                        <a:t>500+ เรื่อง</a:t>
                      </a:r>
                    </a:p>
                  </a:txBody>
                  <a:tcPr marL="121904" marR="12190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รูปภาพ 15" descr="คลังความรู้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7754" y="4639390"/>
            <a:ext cx="3333340" cy="1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14248" y="0"/>
            <a:ext cx="10476166" cy="17859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500" b="1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พัฒนาขี</a:t>
            </a:r>
            <a:r>
              <a:rPr lang="th-TH" sz="45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สมรรถนะของกำลังพล</a:t>
            </a:r>
          </a:p>
        </p:txBody>
      </p:sp>
      <p:pic>
        <p:nvPicPr>
          <p:cNvPr id="11" name="รูปภาพ 10" descr="55947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070" y="4786332"/>
            <a:ext cx="4952347" cy="2000239"/>
          </a:xfrm>
          <a:prstGeom prst="rect">
            <a:avLst/>
          </a:prstGeom>
        </p:spPr>
      </p:pic>
      <p:pic>
        <p:nvPicPr>
          <p:cNvPr id="18" name="Picture 4" descr="C:\Users\Sunisa\Desktop\ธีมppt\ดูงาน บ. KOMATSU_๑๗๐๕๐๕_005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019" y="2857496"/>
            <a:ext cx="4571394" cy="2036418"/>
          </a:xfrm>
          <a:prstGeom prst="rect">
            <a:avLst/>
          </a:prstGeom>
          <a:noFill/>
        </p:spPr>
      </p:pic>
      <p:pic>
        <p:nvPicPr>
          <p:cNvPr id="2050" name="Picture 2" descr="L:\New folder\พรีเซนต์ ทร\พรีเซนต์ KM ทร.ส่ง ผอ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1571612"/>
            <a:ext cx="4000008" cy="1909358"/>
          </a:xfrm>
          <a:prstGeom prst="rect">
            <a:avLst/>
          </a:prstGeom>
          <a:noFill/>
        </p:spPr>
      </p:pic>
      <p:pic>
        <p:nvPicPr>
          <p:cNvPr id="16" name="รูปภาพ 15" descr="60075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928935"/>
            <a:ext cx="5047628" cy="2213475"/>
          </a:xfrm>
          <a:prstGeom prst="rect">
            <a:avLst/>
          </a:prstGeom>
        </p:spPr>
      </p:pic>
      <p:pic>
        <p:nvPicPr>
          <p:cNvPr id="14" name="รูปภาพ 13" descr="115758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4786322"/>
            <a:ext cx="4666633" cy="2071678"/>
          </a:xfrm>
          <a:prstGeom prst="rect">
            <a:avLst/>
          </a:prstGeom>
        </p:spPr>
      </p:pic>
      <p:pic>
        <p:nvPicPr>
          <p:cNvPr id="19" name="Picture 7" descr="C:\Users\Sunisa\Desktop\ธีมppt\ซ่อมเครื่องแปลงความถ_๑๗๐๕๐๕_0010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635" y="3714752"/>
            <a:ext cx="3047624" cy="3143248"/>
          </a:xfrm>
          <a:prstGeom prst="rect">
            <a:avLst/>
          </a:prstGeom>
          <a:noFill/>
        </p:spPr>
      </p:pic>
      <p:pic>
        <p:nvPicPr>
          <p:cNvPr id="15" name="รูปภาพ 14" descr="115757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731" y="1571612"/>
            <a:ext cx="1809528" cy="1928826"/>
          </a:xfrm>
          <a:prstGeom prst="rect">
            <a:avLst/>
          </a:prstGeom>
        </p:spPr>
      </p:pic>
      <p:pic>
        <p:nvPicPr>
          <p:cNvPr id="5122" name="Picture 2" descr="C:\Users\Sunisa\Desktop\ธีมppt\105702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8210" y="1643050"/>
            <a:ext cx="3479860" cy="1785950"/>
          </a:xfrm>
          <a:prstGeom prst="rect">
            <a:avLst/>
          </a:prstGeom>
          <a:noFill/>
        </p:spPr>
      </p:pic>
      <p:pic>
        <p:nvPicPr>
          <p:cNvPr id="5123" name="Picture 3" descr="C:\Users\Sunisa\Desktop\ธีมppt\105831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488" y="1571612"/>
            <a:ext cx="3077927" cy="173195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761832" y="3214686"/>
            <a:ext cx="7428585" cy="630942"/>
          </a:xfrm>
          <a:prstGeom prst="rect">
            <a:avLst/>
          </a:prstGeom>
          <a:solidFill>
            <a:srgbClr val="00B050"/>
          </a:solidFill>
          <a:ln w="57150">
            <a:solidFill>
              <a:srgbClr val="FFFF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3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ดูงาน อบรม สัมมนา บรรยายพิเศษ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2325007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3898" y="534851"/>
            <a:ext cx="11016517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200" b="1" dirty="0">
                <a:solidFill>
                  <a:srgbClr val="FFC000"/>
                </a:solidFill>
                <a:latin typeface="Superspace Regular" charset="0"/>
                <a:cs typeface="Superspace Regular" charset="0"/>
              </a:rPr>
              <a:t>   </a:t>
            </a:r>
            <a:r>
              <a:rPr lang="th-TH" sz="4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6.มุ่งเน้นการจัดการความรู้ </a:t>
            </a:r>
          </a:p>
          <a:p>
            <a:pPr algn="r"/>
            <a:r>
              <a:rPr lang="th-TH" sz="4800" b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ในกระบวนการ</a:t>
            </a:r>
            <a:r>
              <a:rPr lang="th-TH" sz="4800" b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ปฎิบัติงาน</a:t>
            </a:r>
            <a:endParaRPr lang="th-TH" sz="4800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2325007" cy="1743982"/>
          </a:xfrm>
          <a:prstGeom prst="rect">
            <a:avLst/>
          </a:prstGeom>
          <a:noFill/>
        </p:spPr>
      </p:pic>
      <p:pic>
        <p:nvPicPr>
          <p:cNvPr id="14" name="Picture 2" descr="C:\Users\sunisa\Desktop\New folder (3)\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498" y="1772815"/>
            <a:ext cx="5740294" cy="48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622" y="2571744"/>
            <a:ext cx="4104456" cy="2862322"/>
          </a:xfrm>
          <a:prstGeom prst="rect">
            <a:avLst/>
          </a:prstGeom>
          <a:solidFill>
            <a:srgbClr val="0070C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70C0"/>
                </a:solidFill>
                <a:latin typeface="Superspace Regular" charset="0"/>
                <a:cs typeface="Superspace Regular" charset="0"/>
              </a:rPr>
              <a:t>จัด</a:t>
            </a:r>
            <a:r>
              <a:rPr lang="th-TH" sz="36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กิจกรรมการ</a:t>
            </a:r>
          </a:p>
          <a:p>
            <a:r>
              <a:rPr lang="th-TH" sz="36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จัดการความรู้ที่สนับสนุนกระบวนการหลัก และกระบวนการสนับสนุนของ </a:t>
            </a:r>
            <a:r>
              <a:rPr lang="th-TH" sz="36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ชย.ทร</a:t>
            </a:r>
            <a:r>
              <a:rPr lang="th-TH" sz="36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73898" y="548680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มีการจัดการความรู้ที่สอดคล้องกับกระบวนการหลัก</a:t>
            </a:r>
          </a:p>
          <a:p>
            <a:pPr algn="r"/>
            <a:r>
              <a:rPr lang="th-TH" sz="4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และกระบวนการสนับสนุน</a:t>
            </a:r>
          </a:p>
          <a:p>
            <a:endParaRPr lang="th-TH" sz="3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0" y="188640"/>
            <a:ext cx="2325007" cy="174398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817362" y="2420888"/>
            <a:ext cx="4038484" cy="2631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3300" b="1" dirty="0">
                <a:solidFill>
                  <a:srgbClr val="0070C0"/>
                </a:solidFill>
                <a:latin typeface="Superspace Regular" charset="0"/>
                <a:cs typeface="Superspace Regular" charset="0"/>
              </a:rPr>
              <a:t>จัดสัมมนาโดยแบ่งกลุ่ม</a:t>
            </a:r>
          </a:p>
          <a:p>
            <a:r>
              <a:rPr lang="th-TH" sz="3300" b="1" dirty="0">
                <a:solidFill>
                  <a:srgbClr val="0070C0"/>
                </a:solidFill>
                <a:latin typeface="Superspace Regular" charset="0"/>
                <a:cs typeface="Superspace Regular" charset="0"/>
              </a:rPr>
              <a:t>4 กลุ่ม</a:t>
            </a:r>
          </a:p>
          <a:p>
            <a:r>
              <a:rPr lang="th-TH" sz="3300" b="1" dirty="0">
                <a:solidFill>
                  <a:srgbClr val="0070C0"/>
                </a:solidFill>
                <a:latin typeface="Superspace Regular" charset="0"/>
                <a:cs typeface="Superspace Regular" charset="0"/>
              </a:rPr>
              <a:t>ตามกระบวนการหลักและกระบวนการสนับสนุน</a:t>
            </a:r>
          </a:p>
          <a:p>
            <a:endParaRPr lang="th-TH" sz="3300" b="1" dirty="0">
              <a:solidFill>
                <a:srgbClr val="0070C0"/>
              </a:solidFill>
              <a:latin typeface="Superspace Regular" charset="0"/>
              <a:cs typeface="Superspace Regular" charset="0"/>
            </a:endParaRPr>
          </a:p>
        </p:txBody>
      </p:sp>
      <p:pic>
        <p:nvPicPr>
          <p:cNvPr id="11" name="Picture 3" descr="C:\Users\Admin\Desktop\1417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2101" y="1858880"/>
            <a:ext cx="3546669" cy="213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:\Users\Admin\Desktop\1417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584" y="1858880"/>
            <a:ext cx="3456384" cy="214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 descr="C:\Users\Admin\Desktop\14175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584" y="4149080"/>
            <a:ext cx="3456384" cy="243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รูปภาพ 15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430" y="4149080"/>
            <a:ext cx="3500340" cy="24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934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76555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640" y="260648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7.ผลลัพธ์ขององค์กรที่เกิดจากการสนับสนุน</a:t>
            </a:r>
          </a:p>
          <a:p>
            <a:pPr algn="r"/>
            <a:r>
              <a:rPr lang="th-TH" sz="4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ของการจัดการความรู้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  <p:pic>
        <p:nvPicPr>
          <p:cNvPr id="19458" name="Picture 2" descr="à¸à¸¥à¸à¸²à¸£à¸à¹à¸à¸«à¸²à¸£à¸¹à¸à¸ à¸²à¸à¸ªà¸³à¸«à¸£à¸±à¸ Qsh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528" y="4278539"/>
            <a:ext cx="3096021" cy="236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6022" y="2385713"/>
            <a:ext cx="3993792" cy="3785652"/>
          </a:xfrm>
          <a:prstGeom prst="rect">
            <a:avLst/>
          </a:prstGeom>
          <a:solidFill>
            <a:srgbClr val="92D05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4000" dirty="0" err="1">
                <a:latin typeface="Superspace Regular" charset="0"/>
                <a:cs typeface="Superspace Regular" charset="0"/>
              </a:rPr>
              <a:t>ชย.ทร</a:t>
            </a:r>
            <a:r>
              <a:rPr lang="th-TH" sz="4000" dirty="0">
                <a:latin typeface="Superspace Regular" charset="0"/>
                <a:cs typeface="Superspace Regular" charset="0"/>
              </a:rPr>
              <a:t>. ต้องการพัฒนาการ</a:t>
            </a:r>
            <a:r>
              <a:rPr lang="th-TH" sz="4000" dirty="0" err="1">
                <a:latin typeface="Superspace Regular" charset="0"/>
                <a:cs typeface="Superspace Regular" charset="0"/>
              </a:rPr>
              <a:t>ปฎิบัติงาน</a:t>
            </a:r>
            <a:r>
              <a:rPr lang="th-TH" sz="4000" dirty="0">
                <a:latin typeface="Superspace Regular" charset="0"/>
                <a:cs typeface="Superspace Regular" charset="0"/>
              </a:rPr>
              <a:t> และการจัดการความรู้ แบบ</a:t>
            </a:r>
            <a:r>
              <a:rPr lang="th-TH" sz="4000" dirty="0" err="1">
                <a:latin typeface="Superspace Regular" charset="0"/>
                <a:cs typeface="Superspace Regular" charset="0"/>
              </a:rPr>
              <a:t>บูรณา</a:t>
            </a:r>
            <a:r>
              <a:rPr lang="th-TH" sz="4000" dirty="0">
                <a:latin typeface="Superspace Regular" charset="0"/>
                <a:cs typeface="Superspace Regular" charset="0"/>
              </a:rPr>
              <a:t>การ จึงนำระบบ </a:t>
            </a:r>
            <a:r>
              <a:rPr lang="en-US" sz="4000" dirty="0">
                <a:latin typeface="Superspace Regular" charset="0"/>
                <a:cs typeface="Superspace Regular" charset="0"/>
              </a:rPr>
              <a:t>QSHE </a:t>
            </a:r>
            <a:r>
              <a:rPr lang="th-TH" sz="4000" dirty="0">
                <a:latin typeface="Superspace Regular" charset="0"/>
                <a:cs typeface="Superspace Regular" charset="0"/>
              </a:rPr>
              <a:t>มาปรับปรุงกระบวนการ</a:t>
            </a:r>
          </a:p>
        </p:txBody>
      </p:sp>
      <p:pic>
        <p:nvPicPr>
          <p:cNvPr id="19460" name="Picture 4" descr="à¸à¸¥à¸à¸²à¸£à¸à¹à¸à¸«à¸²à¸£à¸¹à¸à¸ à¸²à¸à¸ªà¸³à¸«à¸£à¸±à¸ Qs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062" y="1844824"/>
            <a:ext cx="4088106" cy="408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2255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260648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640" y="260648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การจัดการความรู้ในการ</a:t>
            </a:r>
            <a:r>
              <a:rPr lang="th-TH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ปฎิบัติงาน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แบบ</a:t>
            </a:r>
            <a:r>
              <a:rPr lang="th-TH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บูรณา</a:t>
            </a:r>
            <a:r>
              <a:rPr lang="th-TH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การ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  <p:graphicFrame>
        <p:nvGraphicFramePr>
          <p:cNvPr id="2" name="ไดอะแกรม 1"/>
          <p:cNvGraphicFramePr/>
          <p:nvPr>
            <p:extLst>
              <p:ext uri="{D42A27DB-BD31-4B8C-83A1-F6EECF244321}">
                <p14:modId xmlns:p14="http://schemas.microsoft.com/office/powerpoint/2010/main" val="1904827642"/>
              </p:ext>
            </p:extLst>
          </p:nvPr>
        </p:nvGraphicFramePr>
        <p:xfrm>
          <a:off x="143322" y="1477418"/>
          <a:ext cx="11855835" cy="5195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06574" y="4820963"/>
            <a:ext cx="2162326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Superspace Regular" charset="0"/>
                <a:cs typeface="Superspace Regular" charset="0"/>
              </a:rPr>
              <a:t>แบบฟอร์มการเสนอความต้องการของหน่วย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38822" y="4812248"/>
            <a:ext cx="2446186" cy="1785104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dirty="0">
                <a:latin typeface="Superspace Regular" charset="0"/>
                <a:cs typeface="Superspace Regular" charset="0"/>
              </a:rPr>
              <a:t>ฝากแบบเพื่ออนุมัติแบบตำบลที่ </a:t>
            </a:r>
            <a:r>
              <a:rPr lang="en-US" sz="2200" dirty="0">
                <a:latin typeface="Superspace Regular" charset="0"/>
                <a:cs typeface="Superspace Regular" charset="0"/>
              </a:rPr>
              <a:t>Web </a:t>
            </a:r>
            <a:r>
              <a:rPr lang="th-TH" sz="2200" dirty="0">
                <a:latin typeface="Superspace Regular" charset="0"/>
                <a:cs typeface="Superspace Regular" charset="0"/>
              </a:rPr>
              <a:t>กำหนดมาตรการ ตรวจวัดคุณภาพก่อนและระหว่างก่อสร้างอาคาร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87820" y="4797152"/>
            <a:ext cx="2038908" cy="1938992"/>
          </a:xfrm>
          <a:prstGeom prst="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Superspace Regular" charset="0"/>
                <a:cs typeface="Superspace Regular" charset="0"/>
              </a:rPr>
              <a:t>ระบบบริหารสัญญาพร้อม</a:t>
            </a:r>
            <a:r>
              <a:rPr lang="th-TH" sz="24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เพิ่มเติมโปรแกรมแจ้งเตือนสิ่งชำรุดบกพร่อง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3862" y="4797152"/>
            <a:ext cx="2361745" cy="1107996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th-TH" sz="22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ระบบการจัดซื้อจัดจ้าง </a:t>
            </a:r>
            <a:r>
              <a:rPr lang="en-US" sz="22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NPD </a:t>
            </a:r>
            <a:r>
              <a:rPr lang="en-US" sz="2200" u="dotted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PROCURE</a:t>
            </a:r>
          </a:p>
          <a:p>
            <a:r>
              <a:rPr lang="en-US" sz="2200" u="dotted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MENT TEMPLATE</a:t>
            </a:r>
            <a:r>
              <a:rPr lang="en-US" sz="22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43636" y="4923169"/>
            <a:ext cx="2013489" cy="954107"/>
          </a:xfrm>
          <a:prstGeom prst="rect">
            <a:avLst/>
          </a:prstGeom>
          <a:solidFill>
            <a:schemeClr val="bg1"/>
          </a:solidFill>
          <a:ln w="95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dirty="0"/>
              <a:t>คู่มือบำรุง</a:t>
            </a:r>
          </a:p>
          <a:p>
            <a:pPr algn="ctr"/>
            <a:r>
              <a:rPr lang="th-TH" dirty="0"/>
              <a:t>รักษาอาคาร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731" y="4325034"/>
            <a:ext cx="201622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จัดการความรู้โดย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6854" y="4325034"/>
            <a:ext cx="201622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จัดการความรู้โดย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6204" y="4293096"/>
            <a:ext cx="201622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จัดการความรู้โดย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06621" y="4293096"/>
            <a:ext cx="201622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จัดการความรู้โดย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40900" y="4293096"/>
            <a:ext cx="2016224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จัดการความรู้โดย</a:t>
            </a:r>
          </a:p>
        </p:txBody>
      </p:sp>
    </p:spTree>
    <p:extLst>
      <p:ext uri="{BB962C8B-B14F-4D97-AF65-F5344CB8AC3E}">
        <p14:creationId xmlns:p14="http://schemas.microsoft.com/office/powerpoint/2010/main" val="1827861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865817" y="2130435"/>
            <a:ext cx="10361852" cy="1470025"/>
          </a:xfrm>
        </p:spPr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099" y="3051464"/>
            <a:ext cx="8533289" cy="1752600"/>
          </a:xfrm>
        </p:spPr>
        <p:txBody>
          <a:bodyPr/>
          <a:lstStyle/>
          <a:p>
            <a:endParaRPr lang="th-TH" sz="2400" b="1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48461" y="-171400"/>
            <a:ext cx="12238874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th-TH"/>
          </a:p>
        </p:txBody>
      </p:sp>
      <p:pic>
        <p:nvPicPr>
          <p:cNvPr id="6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523" y="59541"/>
            <a:ext cx="3863654" cy="645601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สี่เหลี่ยมผืนผ้า 6"/>
          <p:cNvSpPr/>
          <p:nvPr/>
        </p:nvSpPr>
        <p:spPr>
          <a:xfrm>
            <a:off x="70524" y="357166"/>
            <a:ext cx="531892" cy="55721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b" anchorCtr="1"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แผนปฏิบัติราชการ </a:t>
            </a:r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งบประมาณ / คน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663368" y="2877158"/>
            <a:ext cx="975219" cy="861534"/>
          </a:xfrm>
          <a:prstGeom prst="right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CP3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638586" y="754742"/>
            <a:ext cx="1487025" cy="8237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เสนอความต้องการ</a:t>
            </a:r>
          </a:p>
        </p:txBody>
      </p:sp>
      <p:sp>
        <p:nvSpPr>
          <p:cNvPr id="10" name="ลูกศรขวา 9"/>
          <p:cNvSpPr/>
          <p:nvPr/>
        </p:nvSpPr>
        <p:spPr>
          <a:xfrm>
            <a:off x="663368" y="1794476"/>
            <a:ext cx="975219" cy="861534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CP2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" name="ลูกศรขวา 10"/>
          <p:cNvSpPr/>
          <p:nvPr/>
        </p:nvSpPr>
        <p:spPr>
          <a:xfrm>
            <a:off x="663368" y="714356"/>
            <a:ext cx="975219" cy="86153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CP1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663368" y="4965390"/>
            <a:ext cx="975219" cy="86153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CP5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ลูกศรขวา 12"/>
          <p:cNvSpPr/>
          <p:nvPr/>
        </p:nvSpPr>
        <p:spPr>
          <a:xfrm>
            <a:off x="663368" y="3882708"/>
            <a:ext cx="975219" cy="861534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H SarabunPSK" pitchFamily="34" charset="-34"/>
                <a:cs typeface="TH SarabunPSK" pitchFamily="34" charset="-34"/>
              </a:rPr>
              <a:t>CP4</a:t>
            </a:r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10833089" y="428604"/>
            <a:ext cx="1998610" cy="5614379"/>
          </a:xfrm>
          <a:custGeom>
            <a:avLst/>
            <a:gdLst>
              <a:gd name="connsiteX0" fmla="*/ 0 w 643213"/>
              <a:gd name="connsiteY0" fmla="*/ 0 h 5256584"/>
              <a:gd name="connsiteX1" fmla="*/ 643213 w 643213"/>
              <a:gd name="connsiteY1" fmla="*/ 0 h 5256584"/>
              <a:gd name="connsiteX2" fmla="*/ 643213 w 643213"/>
              <a:gd name="connsiteY2" fmla="*/ 5256584 h 5256584"/>
              <a:gd name="connsiteX3" fmla="*/ 0 w 643213"/>
              <a:gd name="connsiteY3" fmla="*/ 5256584 h 5256584"/>
              <a:gd name="connsiteX4" fmla="*/ 0 w 643213"/>
              <a:gd name="connsiteY4" fmla="*/ 0 h 5256584"/>
              <a:gd name="connsiteX0" fmla="*/ 0 w 1350909"/>
              <a:gd name="connsiteY0" fmla="*/ 0 h 5256584"/>
              <a:gd name="connsiteX1" fmla="*/ 643213 w 1350909"/>
              <a:gd name="connsiteY1" fmla="*/ 0 h 5256584"/>
              <a:gd name="connsiteX2" fmla="*/ 643213 w 1350909"/>
              <a:gd name="connsiteY2" fmla="*/ 5256584 h 5256584"/>
              <a:gd name="connsiteX3" fmla="*/ 0 w 1350909"/>
              <a:gd name="connsiteY3" fmla="*/ 5256584 h 5256584"/>
              <a:gd name="connsiteX4" fmla="*/ 0 w 1350909"/>
              <a:gd name="connsiteY4" fmla="*/ 0 h 5256584"/>
              <a:gd name="connsiteX0" fmla="*/ 0 w 1916505"/>
              <a:gd name="connsiteY0" fmla="*/ 0 h 5256584"/>
              <a:gd name="connsiteX1" fmla="*/ 643213 w 1916505"/>
              <a:gd name="connsiteY1" fmla="*/ 0 h 5256584"/>
              <a:gd name="connsiteX2" fmla="*/ 1916505 w 1916505"/>
              <a:gd name="connsiteY2" fmla="*/ 2347451 h 5256584"/>
              <a:gd name="connsiteX3" fmla="*/ 643213 w 1916505"/>
              <a:gd name="connsiteY3" fmla="*/ 5256584 h 5256584"/>
              <a:gd name="connsiteX4" fmla="*/ 0 w 1916505"/>
              <a:gd name="connsiteY4" fmla="*/ 5256584 h 5256584"/>
              <a:gd name="connsiteX5" fmla="*/ 0 w 1916505"/>
              <a:gd name="connsiteY5" fmla="*/ 0 h 5256584"/>
              <a:gd name="connsiteX0" fmla="*/ 0 w 1916505"/>
              <a:gd name="connsiteY0" fmla="*/ 0 h 5256584"/>
              <a:gd name="connsiteX1" fmla="*/ 643213 w 1916505"/>
              <a:gd name="connsiteY1" fmla="*/ 0 h 5256584"/>
              <a:gd name="connsiteX2" fmla="*/ 1916505 w 1916505"/>
              <a:gd name="connsiteY2" fmla="*/ 2615465 h 5256584"/>
              <a:gd name="connsiteX3" fmla="*/ 643213 w 1916505"/>
              <a:gd name="connsiteY3" fmla="*/ 5256584 h 5256584"/>
              <a:gd name="connsiteX4" fmla="*/ 0 w 1916505"/>
              <a:gd name="connsiteY4" fmla="*/ 5256584 h 5256584"/>
              <a:gd name="connsiteX5" fmla="*/ 0 w 1916505"/>
              <a:gd name="connsiteY5" fmla="*/ 0 h 5256584"/>
              <a:gd name="connsiteX0" fmla="*/ 0 w 1648491"/>
              <a:gd name="connsiteY0" fmla="*/ 0 h 5256584"/>
              <a:gd name="connsiteX1" fmla="*/ 643213 w 1648491"/>
              <a:gd name="connsiteY1" fmla="*/ 0 h 5256584"/>
              <a:gd name="connsiteX2" fmla="*/ 1648491 w 1648491"/>
              <a:gd name="connsiteY2" fmla="*/ 2631230 h 5256584"/>
              <a:gd name="connsiteX3" fmla="*/ 643213 w 1648491"/>
              <a:gd name="connsiteY3" fmla="*/ 5256584 h 5256584"/>
              <a:gd name="connsiteX4" fmla="*/ 0 w 1648491"/>
              <a:gd name="connsiteY4" fmla="*/ 5256584 h 5256584"/>
              <a:gd name="connsiteX5" fmla="*/ 0 w 1648491"/>
              <a:gd name="connsiteY5" fmla="*/ 0 h 5256584"/>
              <a:gd name="connsiteX0" fmla="*/ 0 w 1364712"/>
              <a:gd name="connsiteY0" fmla="*/ 0 h 5256584"/>
              <a:gd name="connsiteX1" fmla="*/ 643213 w 1364712"/>
              <a:gd name="connsiteY1" fmla="*/ 0 h 5256584"/>
              <a:gd name="connsiteX2" fmla="*/ 1364712 w 1364712"/>
              <a:gd name="connsiteY2" fmla="*/ 2599699 h 5256584"/>
              <a:gd name="connsiteX3" fmla="*/ 643213 w 1364712"/>
              <a:gd name="connsiteY3" fmla="*/ 5256584 h 5256584"/>
              <a:gd name="connsiteX4" fmla="*/ 0 w 1364712"/>
              <a:gd name="connsiteY4" fmla="*/ 5256584 h 5256584"/>
              <a:gd name="connsiteX5" fmla="*/ 0 w 1364712"/>
              <a:gd name="connsiteY5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64712" h="5256584">
                <a:moveTo>
                  <a:pt x="0" y="0"/>
                </a:moveTo>
                <a:lnTo>
                  <a:pt x="643213" y="0"/>
                </a:lnTo>
                <a:cubicBezTo>
                  <a:pt x="802348" y="630352"/>
                  <a:pt x="1364712" y="1723602"/>
                  <a:pt x="1364712" y="2599699"/>
                </a:cubicBezTo>
                <a:cubicBezTo>
                  <a:pt x="1364712" y="3475796"/>
                  <a:pt x="802348" y="5010839"/>
                  <a:pt x="643213" y="5256584"/>
                </a:cubicBezTo>
                <a:lnTo>
                  <a:pt x="0" y="525658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4611237" y="754740"/>
            <a:ext cx="1399737" cy="82371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จัดซื้อ/จัดจ้าง</a:t>
            </a:r>
          </a:p>
        </p:txBody>
      </p:sp>
      <p:sp>
        <p:nvSpPr>
          <p:cNvPr id="27" name="สี่เหลี่ยมผืนผ้า 26"/>
          <p:cNvSpPr/>
          <p:nvPr/>
        </p:nvSpPr>
        <p:spPr>
          <a:xfrm>
            <a:off x="6199214" y="799612"/>
            <a:ext cx="1399246" cy="7788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ข้อตกลง/สัญญา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สี่เหลี่ยมผืนผ้า 27"/>
          <p:cNvSpPr/>
          <p:nvPr/>
        </p:nvSpPr>
        <p:spPr>
          <a:xfrm>
            <a:off x="7644792" y="799612"/>
            <a:ext cx="1490795" cy="7788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บริหารสัญญา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สี่เหลี่ยมผืนผ้า 28"/>
          <p:cNvSpPr/>
          <p:nvPr/>
        </p:nvSpPr>
        <p:spPr>
          <a:xfrm>
            <a:off x="9182577" y="799610"/>
            <a:ext cx="1464288" cy="7788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ส่งมอบ</a:t>
            </a:r>
          </a:p>
        </p:txBody>
      </p:sp>
      <p:sp>
        <p:nvSpPr>
          <p:cNvPr id="24" name="สี่เหลี่ยมผืนผ้า 23"/>
          <p:cNvSpPr/>
          <p:nvPr/>
        </p:nvSpPr>
        <p:spPr>
          <a:xfrm>
            <a:off x="6100935" y="1000108"/>
            <a:ext cx="67710" cy="5586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สี่เหลี่ยมผืนผ้า 35"/>
          <p:cNvSpPr/>
          <p:nvPr/>
        </p:nvSpPr>
        <p:spPr>
          <a:xfrm>
            <a:off x="10595800" y="1156734"/>
            <a:ext cx="51870" cy="571735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25" name="ลูกศรขวา 1024"/>
          <p:cNvSpPr/>
          <p:nvPr/>
        </p:nvSpPr>
        <p:spPr>
          <a:xfrm>
            <a:off x="6761122" y="51463"/>
            <a:ext cx="3081409" cy="52001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3958510" y="188640"/>
            <a:ext cx="7944120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 17"/>
          <p:cNvSpPr/>
          <p:nvPr/>
        </p:nvSpPr>
        <p:spPr>
          <a:xfrm>
            <a:off x="3185163" y="754740"/>
            <a:ext cx="1379082" cy="8237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SPEC</a:t>
            </a:r>
            <a:endParaRPr lang="th-TH" sz="36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วงรี 56"/>
          <p:cNvSpPr/>
          <p:nvPr/>
        </p:nvSpPr>
        <p:spPr>
          <a:xfrm>
            <a:off x="9933070" y="-142900"/>
            <a:ext cx="1614398" cy="10001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/>
              <a:t>ตัวชิ้</a:t>
            </a:r>
            <a:r>
              <a:rPr lang="th-TH" b="1" dirty="0"/>
              <a:t>วัดเบิกจ่าย</a:t>
            </a:r>
          </a:p>
        </p:txBody>
      </p:sp>
      <p:sp>
        <p:nvSpPr>
          <p:cNvPr id="30" name="วงรี 29"/>
          <p:cNvSpPr/>
          <p:nvPr/>
        </p:nvSpPr>
        <p:spPr>
          <a:xfrm>
            <a:off x="5332364" y="-285776"/>
            <a:ext cx="1384190" cy="115212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ตัวชิ้</a:t>
            </a: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วัด</a:t>
            </a: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ผูกพัน</a:t>
            </a:r>
          </a:p>
        </p:txBody>
      </p:sp>
      <p:sp>
        <p:nvSpPr>
          <p:cNvPr id="66" name="สี่เหลี่ยมผืนผ้า 65"/>
          <p:cNvSpPr/>
          <p:nvPr/>
        </p:nvSpPr>
        <p:spPr>
          <a:xfrm>
            <a:off x="1654452" y="1838623"/>
            <a:ext cx="1487025" cy="82371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เสนอความต้องการ</a:t>
            </a:r>
          </a:p>
        </p:txBody>
      </p:sp>
      <p:sp>
        <p:nvSpPr>
          <p:cNvPr id="67" name="สี่เหลี่ยมผืนผ้า 66"/>
          <p:cNvSpPr/>
          <p:nvPr/>
        </p:nvSpPr>
        <p:spPr>
          <a:xfrm>
            <a:off x="4627103" y="1838620"/>
            <a:ext cx="1399737" cy="82371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จัดซื้อ/จัดจ้าง</a:t>
            </a:r>
          </a:p>
        </p:txBody>
      </p:sp>
      <p:sp>
        <p:nvSpPr>
          <p:cNvPr id="68" name="สี่เหลี่ยมผืนผ้า 67"/>
          <p:cNvSpPr/>
          <p:nvPr/>
        </p:nvSpPr>
        <p:spPr>
          <a:xfrm>
            <a:off x="6204785" y="1844945"/>
            <a:ext cx="1399246" cy="77884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สัญญา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สี่เหลี่ยมผืนผ้า 68"/>
          <p:cNvSpPr/>
          <p:nvPr/>
        </p:nvSpPr>
        <p:spPr>
          <a:xfrm>
            <a:off x="7652364" y="1860709"/>
            <a:ext cx="1490795" cy="778843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บริหารสัญญา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สี่เหลี่ยมผืนผ้า 69"/>
          <p:cNvSpPr/>
          <p:nvPr/>
        </p:nvSpPr>
        <p:spPr>
          <a:xfrm>
            <a:off x="3201028" y="1838620"/>
            <a:ext cx="1379082" cy="82371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latin typeface="TH SarabunPSK" pitchFamily="34" charset="-34"/>
                <a:cs typeface="TH SarabunPSK" pitchFamily="34" charset="-34"/>
              </a:rPr>
              <a:t>แบบ/</a:t>
            </a:r>
            <a:r>
              <a:rPr lang="th-TH" sz="3200" b="1" dirty="0" err="1">
                <a:latin typeface="TH SarabunPSK" pitchFamily="34" charset="-34"/>
                <a:cs typeface="TH SarabunPSK" pitchFamily="34" charset="-34"/>
              </a:rPr>
              <a:t>ปมก</a:t>
            </a:r>
            <a:endParaRPr lang="th-TH" sz="32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สี่เหลี่ยมผืนผ้า 70"/>
          <p:cNvSpPr/>
          <p:nvPr/>
        </p:nvSpPr>
        <p:spPr>
          <a:xfrm>
            <a:off x="9196537" y="1835822"/>
            <a:ext cx="1450328" cy="778842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ส่งมอบ</a:t>
            </a:r>
          </a:p>
        </p:txBody>
      </p:sp>
      <p:sp>
        <p:nvSpPr>
          <p:cNvPr id="72" name="สี่เหลี่ยมผืนผ้า 71"/>
          <p:cNvSpPr/>
          <p:nvPr/>
        </p:nvSpPr>
        <p:spPr>
          <a:xfrm>
            <a:off x="1690084" y="2932914"/>
            <a:ext cx="1487025" cy="82371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สำรวจความต้องการ</a:t>
            </a:r>
          </a:p>
        </p:txBody>
      </p:sp>
      <p:sp>
        <p:nvSpPr>
          <p:cNvPr id="73" name="สี่เหลี่ยมผืนผ้า 72"/>
          <p:cNvSpPr/>
          <p:nvPr/>
        </p:nvSpPr>
        <p:spPr>
          <a:xfrm>
            <a:off x="4662735" y="2932912"/>
            <a:ext cx="1364105" cy="82371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จัดซื้อ/จัดจ้าง</a:t>
            </a:r>
          </a:p>
        </p:txBody>
      </p:sp>
      <p:sp>
        <p:nvSpPr>
          <p:cNvPr id="74" name="สี่เหลี่ยมผืนผ้า 73"/>
          <p:cNvSpPr/>
          <p:nvPr/>
        </p:nvSpPr>
        <p:spPr>
          <a:xfrm>
            <a:off x="6196584" y="2939237"/>
            <a:ext cx="1399246" cy="778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สัญญา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5" name="สี่เหลี่ยมผืนผ้า 74"/>
          <p:cNvSpPr/>
          <p:nvPr/>
        </p:nvSpPr>
        <p:spPr>
          <a:xfrm>
            <a:off x="7644792" y="2939237"/>
            <a:ext cx="1490795" cy="77884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บริหารสัญญา / ดำเนินการ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3236661" y="2932912"/>
            <a:ext cx="1379082" cy="82371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แบบ /</a:t>
            </a:r>
            <a:r>
              <a:rPr lang="th-TH" sz="2400" b="1" dirty="0" err="1">
                <a:latin typeface="TH SarabunPSK" pitchFamily="34" charset="-34"/>
                <a:cs typeface="TH SarabunPSK" pitchFamily="34" charset="-34"/>
              </a:rPr>
              <a:t>ปมก</a:t>
            </a:r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 /ใบสั่งงาน</a:t>
            </a:r>
          </a:p>
        </p:txBody>
      </p:sp>
      <p:sp>
        <p:nvSpPr>
          <p:cNvPr id="77" name="สี่เหลี่ยมผืนผ้า 76"/>
          <p:cNvSpPr/>
          <p:nvPr/>
        </p:nvSpPr>
        <p:spPr>
          <a:xfrm>
            <a:off x="9195080" y="2945095"/>
            <a:ext cx="1464288" cy="77884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ส่งมอบ</a:t>
            </a:r>
          </a:p>
        </p:txBody>
      </p:sp>
      <p:sp>
        <p:nvSpPr>
          <p:cNvPr id="78" name="สี่เหลี่ยมผืนผ้า 77"/>
          <p:cNvSpPr/>
          <p:nvPr/>
        </p:nvSpPr>
        <p:spPr>
          <a:xfrm>
            <a:off x="1690084" y="3989429"/>
            <a:ext cx="1487025" cy="82371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สำรวจความต้องการ</a:t>
            </a:r>
          </a:p>
        </p:txBody>
      </p:sp>
      <p:sp>
        <p:nvSpPr>
          <p:cNvPr id="79" name="สี่เหลี่ยมผืนผ้า 78"/>
          <p:cNvSpPr/>
          <p:nvPr/>
        </p:nvSpPr>
        <p:spPr>
          <a:xfrm>
            <a:off x="4662734" y="3989428"/>
            <a:ext cx="1364106" cy="82371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จัดซื้อ/จัดจ้าง</a:t>
            </a:r>
          </a:p>
        </p:txBody>
      </p:sp>
      <p:sp>
        <p:nvSpPr>
          <p:cNvPr id="80" name="สี่เหลี่ยมผืนผ้า 79"/>
          <p:cNvSpPr/>
          <p:nvPr/>
        </p:nvSpPr>
        <p:spPr>
          <a:xfrm>
            <a:off x="6196584" y="3954717"/>
            <a:ext cx="1399246" cy="77884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ข้อตกลง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1" name="สี่เหลี่ยมผืนผ้า 80"/>
          <p:cNvSpPr/>
          <p:nvPr/>
        </p:nvSpPr>
        <p:spPr>
          <a:xfrm>
            <a:off x="7629826" y="3965402"/>
            <a:ext cx="1490795" cy="77884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solidFill>
                <a:schemeClr val="tx1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ดำเนินการ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" name="สี่เหลี่ยมผืนผ้า 81"/>
          <p:cNvSpPr/>
          <p:nvPr/>
        </p:nvSpPr>
        <p:spPr>
          <a:xfrm>
            <a:off x="3236661" y="3989428"/>
            <a:ext cx="1379082" cy="823712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ใบสั่งงาน</a:t>
            </a:r>
          </a:p>
        </p:txBody>
      </p:sp>
      <p:sp>
        <p:nvSpPr>
          <p:cNvPr id="83" name="สี่เหลี่ยมผืนผ้า 82"/>
          <p:cNvSpPr/>
          <p:nvPr/>
        </p:nvSpPr>
        <p:spPr>
          <a:xfrm>
            <a:off x="9168572" y="3989430"/>
            <a:ext cx="1490795" cy="77884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ส่งมอบ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4" name="สี่เหลี่ยมผืนผ้า 83"/>
          <p:cNvSpPr/>
          <p:nvPr/>
        </p:nvSpPr>
        <p:spPr>
          <a:xfrm>
            <a:off x="1685578" y="5034839"/>
            <a:ext cx="1487025" cy="82371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เสนอโครงการ</a:t>
            </a:r>
          </a:p>
        </p:txBody>
      </p:sp>
      <p:sp>
        <p:nvSpPr>
          <p:cNvPr id="85" name="สี่เหลี่ยมผืนผ้า 84"/>
          <p:cNvSpPr/>
          <p:nvPr/>
        </p:nvSpPr>
        <p:spPr>
          <a:xfrm>
            <a:off x="4658229" y="5034836"/>
            <a:ext cx="1352746" cy="823712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จัดซื้อ</a:t>
            </a:r>
          </a:p>
        </p:txBody>
      </p:sp>
      <p:sp>
        <p:nvSpPr>
          <p:cNvPr id="86" name="สี่เหลี่ยมผืนผ้า 85"/>
          <p:cNvSpPr/>
          <p:nvPr/>
        </p:nvSpPr>
        <p:spPr>
          <a:xfrm>
            <a:off x="6175666" y="5034836"/>
            <a:ext cx="1446941" cy="8030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ดำเนินการ</a:t>
            </a:r>
          </a:p>
        </p:txBody>
      </p:sp>
      <p:sp>
        <p:nvSpPr>
          <p:cNvPr id="87" name="สี่เหลี่ยมผืนผ้า 86"/>
          <p:cNvSpPr/>
          <p:nvPr/>
        </p:nvSpPr>
        <p:spPr>
          <a:xfrm>
            <a:off x="7646068" y="5034839"/>
            <a:ext cx="1490795" cy="7788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เนินการ</a:t>
            </a: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รายงานผล</a:t>
            </a:r>
          </a:p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การศึกษา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8" name="สี่เหลี่ยมผืนผ้า 87"/>
          <p:cNvSpPr/>
          <p:nvPr/>
        </p:nvSpPr>
        <p:spPr>
          <a:xfrm>
            <a:off x="3232154" y="5034836"/>
            <a:ext cx="1379082" cy="8237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เปิดการอบรม</a:t>
            </a:r>
          </a:p>
        </p:txBody>
      </p:sp>
      <p:sp>
        <p:nvSpPr>
          <p:cNvPr id="1029" name="TextBox 1028"/>
          <p:cNvSpPr txBox="1"/>
          <p:nvPr/>
        </p:nvSpPr>
        <p:spPr>
          <a:xfrm>
            <a:off x="4523570" y="285728"/>
            <a:ext cx="1148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60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%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666710" y="357166"/>
            <a:ext cx="108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48.99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%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9095602" y="405450"/>
            <a:ext cx="93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30%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790632" y="428604"/>
            <a:ext cx="1263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12.72 %</a:t>
            </a:r>
          </a:p>
        </p:txBody>
      </p:sp>
      <p:sp>
        <p:nvSpPr>
          <p:cNvPr id="94" name="สี่เหลี่ยมผืนผ้า 93"/>
          <p:cNvSpPr/>
          <p:nvPr/>
        </p:nvSpPr>
        <p:spPr>
          <a:xfrm>
            <a:off x="9173434" y="4987008"/>
            <a:ext cx="1473432" cy="8399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ส่งกำลังพลคืนต้นสังกัด</a:t>
            </a:r>
          </a:p>
        </p:txBody>
      </p:sp>
      <p:pic>
        <p:nvPicPr>
          <p:cNvPr id="1030" name="Picture 5" descr="C:\Users\sunisa\Desktop\New folder (3)\image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5036" y="2857496"/>
            <a:ext cx="1143484" cy="9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7" descr="C:\Users\sunisa\Desktop\New folder (3)\images (2)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5036" y="3929066"/>
            <a:ext cx="1143484" cy="85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9" descr="C:\Users\sunisa\Desktop\New folder (3)\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1834" y="4929200"/>
            <a:ext cx="1143484" cy="9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unisa\Desktop\New folder (3)\ดาวน์โหลด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1833" y="1785926"/>
            <a:ext cx="114348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unisa\Desktop\New folder (3)\grader_A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7160" y="857234"/>
            <a:ext cx="1158159" cy="88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>
            <a:off x="4689420" y="5857892"/>
            <a:ext cx="1357322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u="dotted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PROCURE</a:t>
            </a:r>
          </a:p>
          <a:p>
            <a:pPr algn="ctr"/>
            <a:r>
              <a:rPr lang="en-US" sz="1800" u="dotted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MENT TEMPLATE</a:t>
            </a:r>
            <a:r>
              <a:rPr lang="en-US" sz="1800" dirty="0">
                <a:solidFill>
                  <a:srgbClr val="FF0000"/>
                </a:solidFill>
                <a:latin typeface="Superspace Regular" charset="0"/>
                <a:cs typeface="Superspace Regular" charset="0"/>
              </a:rPr>
              <a:t>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88826" y="6072208"/>
            <a:ext cx="1357322" cy="584775"/>
          </a:xfrm>
          <a:prstGeom prst="rect">
            <a:avLst/>
          </a:prstGeom>
          <a:solidFill>
            <a:srgbClr val="FFC000"/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dotted" dirty="0">
                <a:latin typeface="TH SarabunPSK" pitchFamily="34" charset="-34"/>
                <a:cs typeface="TH SarabunPSK" pitchFamily="34" charset="-34"/>
              </a:rPr>
              <a:t>KM</a:t>
            </a:r>
            <a:r>
              <a:rPr lang="en-US" sz="3200" b="1" dirty="0">
                <a:latin typeface="TH SarabunPSK" pitchFamily="34" charset="-34"/>
                <a:cs typeface="TH SarabunPSK" pitchFamily="34" charset="-34"/>
              </a:rPr>
              <a:t>.PLAN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89024" y="6058937"/>
            <a:ext cx="1357322" cy="646331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800" b="1" dirty="0">
                <a:latin typeface="TH SarabunPSK" pitchFamily="34" charset="-34"/>
                <a:cs typeface="TH SarabunPSK" pitchFamily="34" charset="-34"/>
              </a:rPr>
              <a:t>แบบฟอร์มเสนอความต้องการ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117784" y="6000768"/>
            <a:ext cx="1500198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แบบ / </a:t>
            </a:r>
            <a:r>
              <a:rPr lang="th-TH" sz="2000" b="1" dirty="0" err="1">
                <a:latin typeface="TH SarabunPSK" pitchFamily="34" charset="-34"/>
                <a:cs typeface="TH SarabunPSK" pitchFamily="34" charset="-34"/>
              </a:rPr>
              <a:t>ปมก</a:t>
            </a:r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0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189619" y="5929332"/>
            <a:ext cx="1357322" cy="830997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itchFamily="34" charset="-34"/>
                <a:cs typeface="TH SarabunPSK" pitchFamily="34" charset="-34"/>
              </a:rPr>
              <a:t>การแก้ไขสัญญา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689816" y="5935824"/>
            <a:ext cx="1357322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โปรแกรมบริหารสัญญา</a:t>
            </a:r>
          </a:p>
        </p:txBody>
      </p:sp>
      <p:sp>
        <p:nvSpPr>
          <p:cNvPr id="90" name="สามเหลี่ยมหน้าจั่ว 89"/>
          <p:cNvSpPr/>
          <p:nvPr/>
        </p:nvSpPr>
        <p:spPr>
          <a:xfrm rot="5400000">
            <a:off x="11095855" y="2714631"/>
            <a:ext cx="5643600" cy="107154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TextBox 64"/>
          <p:cNvSpPr txBox="1"/>
          <p:nvPr/>
        </p:nvSpPr>
        <p:spPr>
          <a:xfrm>
            <a:off x="9261452" y="5929330"/>
            <a:ext cx="1357322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ซ่อมสิ่งชำรุด</a:t>
            </a:r>
          </a:p>
          <a:p>
            <a:pPr algn="ctr"/>
            <a:r>
              <a:rPr lang="th-TH" sz="2000" b="1" dirty="0">
                <a:latin typeface="TH SarabunPSK" pitchFamily="34" charset="-34"/>
                <a:cs typeface="TH SarabunPSK" pitchFamily="34" charset="-34"/>
              </a:rPr>
              <a:t>คู่มืออาคาร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95932" y="2000240"/>
            <a:ext cx="677108" cy="2939082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th-TH" sz="32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งานแล้วเสร็จตามแผน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17454" y="1477020"/>
            <a:ext cx="1558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สนับสนุนพัสดุ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88892" y="2428868"/>
            <a:ext cx="13516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งานก่อสร้าง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60331" y="3571876"/>
            <a:ext cx="1019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งานซ่อม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88893" y="4572008"/>
            <a:ext cx="875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งานพิธี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88892" y="5620424"/>
            <a:ext cx="1802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พัฒนาบุคคลากร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808926" y="285728"/>
            <a:ext cx="2815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TH SarabunPSK" pitchFamily="34" charset="-34"/>
                <a:cs typeface="TH SarabunPSK" pitchFamily="34" charset="-34"/>
              </a:rPr>
              <a:t>การบริหารจัดการที่เป็นเลิศ</a:t>
            </a:r>
          </a:p>
        </p:txBody>
      </p:sp>
      <p:sp>
        <p:nvSpPr>
          <p:cNvPr id="100" name="TextBox 99"/>
          <p:cNvSpPr txBox="1"/>
          <p:nvPr/>
        </p:nvSpPr>
        <p:spPr>
          <a:xfrm rot="5400000">
            <a:off x="11105120" y="3133994"/>
            <a:ext cx="2219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บริการงานช่างโยธา</a:t>
            </a:r>
          </a:p>
        </p:txBody>
      </p:sp>
      <p:sp>
        <p:nvSpPr>
          <p:cNvPr id="101" name="สี่เหลี่ยมผืนผ้า 100"/>
          <p:cNvSpPr/>
          <p:nvPr/>
        </p:nvSpPr>
        <p:spPr>
          <a:xfrm>
            <a:off x="10687160" y="5929331"/>
            <a:ext cx="1027969" cy="778843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400" b="1" dirty="0">
                <a:solidFill>
                  <a:schemeClr val="tx1"/>
                </a:solidFill>
                <a:latin typeface="TH SarabunPSK" pitchFamily="34" charset="-34"/>
                <a:cs typeface="TH SarabunPSK" pitchFamily="34" charset="-34"/>
              </a:rPr>
              <a:t>นวัตกรรม</a:t>
            </a: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2400" b="1" dirty="0"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142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76555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640" y="260648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ผลลัพธ์จากวิเคราะห์กระบวนการ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  <p:graphicFrame>
        <p:nvGraphicFramePr>
          <p:cNvPr id="11" name="แผนภูมิ 10"/>
          <p:cNvGraphicFramePr/>
          <p:nvPr>
            <p:extLst>
              <p:ext uri="{D42A27DB-BD31-4B8C-83A1-F6EECF244321}">
                <p14:modId xmlns:p14="http://schemas.microsoft.com/office/powerpoint/2010/main" val="1811960343"/>
              </p:ext>
            </p:extLst>
          </p:nvPr>
        </p:nvGraphicFramePr>
        <p:xfrm>
          <a:off x="622599" y="1836679"/>
          <a:ext cx="8712968" cy="424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481569" y="2492896"/>
            <a:ext cx="2375557" cy="35394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** ปี </a:t>
            </a:r>
            <a:r>
              <a:rPr lang="th-TH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งป</a:t>
            </a:r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.๖๐</a:t>
            </a:r>
          </a:p>
          <a:p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เจอปัญหาเกี่ยวกับ </a:t>
            </a:r>
            <a:r>
              <a:rPr lang="th-TH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พรบ</a:t>
            </a:r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.จัดซื้อจัดจ้างพัสดุภาครัฐ </a:t>
            </a:r>
          </a:p>
          <a:p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จึงต้องดำเนินจัดการความรู้</a:t>
            </a:r>
          </a:p>
          <a:p>
            <a:r>
              <a:rPr lang="th-TH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เพื่อปรับปรุงกระบวนการ 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82638" y="6093296"/>
            <a:ext cx="1087448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th-TH" b="1" dirty="0">
                <a:latin typeface="Superspace Regular" charset="0"/>
                <a:cs typeface="Superspace Regular" charset="0"/>
              </a:rPr>
              <a:t>** ปี </a:t>
            </a:r>
            <a:r>
              <a:rPr lang="th-TH" b="1" dirty="0" err="1">
                <a:latin typeface="Superspace Regular" charset="0"/>
                <a:cs typeface="Superspace Regular" charset="0"/>
              </a:rPr>
              <a:t>งป</a:t>
            </a:r>
            <a:r>
              <a:rPr lang="th-TH" b="1" dirty="0">
                <a:latin typeface="Superspace Regular" charset="0"/>
                <a:cs typeface="Superspace Regular" charset="0"/>
              </a:rPr>
              <a:t>.๕๙ มีการใช้ระบบบริหารสัญญา จึงทำให้ยอดการเบิกจ่ายงบประมาณเพิ่มขึ้น</a:t>
            </a:r>
            <a:endParaRPr lang="en-US" b="1" dirty="0">
              <a:latin typeface="Superspace Regular" charset="0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311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151686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76555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640" y="260648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ผลลัพธ์จากวิเคราะห์กระบวนการ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2638" y="1980123"/>
            <a:ext cx="10729192" cy="4401205"/>
          </a:xfrm>
          <a:prstGeom prst="rect">
            <a:avLst/>
          </a:prstGeom>
          <a:solidFill>
            <a:srgbClr val="92D050"/>
          </a:solidFill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จากผลการวิเคราะห์กระบวนการ จึงทราบว่า ปัญหาเกิดจาก </a:t>
            </a:r>
          </a:p>
          <a:p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การบังคับใช้ </a:t>
            </a:r>
            <a:r>
              <a:rPr lang="th-TH" sz="35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พรบ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.จัดซื้อจัดจ้างและการบริหารพัสดุภาครัฐ ๒๕๖๐ </a:t>
            </a:r>
          </a:p>
          <a:p>
            <a:r>
              <a:rPr lang="th-TH" sz="35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ชย.ทร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.จึงปิด</a:t>
            </a:r>
            <a:r>
              <a:rPr lang="th-TH" sz="35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ข่อง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ว่างนี้ โดยการจัดทำ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ระบบการจัดซื้อจัดจ้าง</a:t>
            </a:r>
          </a:p>
          <a:p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เพื่อปรับปรุงกระบวนการ ของ </a:t>
            </a:r>
            <a:r>
              <a:rPr lang="th-TH" sz="35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ชย.ทร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. และช่วยอำนวยความสะดวกในการจัดซื้อจัดจ้าง ให้เป็นไปตาม </a:t>
            </a:r>
            <a:r>
              <a:rPr lang="th-TH" sz="3500" b="1" dirty="0" err="1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พรบ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.ฯ ลดระยะเวลา ลดข้อผิดพลาด ทุกประการ 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พร้อมเผยแพร่ให้หน่วยงานต่าง ๆ ของ </a:t>
            </a:r>
            <a:r>
              <a:rPr lang="th-TH" sz="35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นขต.ทร</a:t>
            </a:r>
            <a:r>
              <a:rPr lang="th-TH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 </a:t>
            </a:r>
            <a:r>
              <a:rPr lang="th-TH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นำไปใช้งานได้อย่างเป็นรูปธรรม เพราะมีการทดสอบใช้งานและปรับปรุงระบบมาแล้วจนเกิดความสมบูรณ์พร้อมใช้งาน</a:t>
            </a:r>
            <a:r>
              <a:rPr lang="en-US" sz="3500" b="1" dirty="0">
                <a:solidFill>
                  <a:schemeClr val="bg1"/>
                </a:solidFill>
                <a:latin typeface="Superspace Regular" charset="0"/>
                <a:cs typeface="Superspace Regular" charset="0"/>
              </a:rPr>
              <a:t>	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2513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4871766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428604"/>
            <a:ext cx="11428665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en-US" sz="5400" dirty="0">
                <a:solidFill>
                  <a:schemeClr val="bg1"/>
                </a:solidFill>
              </a:rPr>
              <a:t>Core competencies, </a:t>
            </a:r>
            <a:r>
              <a:rPr lang="en-US" sz="5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Core Process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226541" y="2875344"/>
            <a:ext cx="7236819" cy="360098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5.กระบวนการหลัก</a:t>
            </a:r>
          </a:p>
          <a:p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CP1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กระบวนการสนับสนุนพัสดุสาย ชย.</a:t>
            </a:r>
          </a:p>
          <a:p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CP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2 กระบวนการสร้างพัสดุสาย ชย</a:t>
            </a:r>
          </a:p>
          <a:p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CP3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กระบวนการซ่อม ดัดแปลง แก้ไข พัสดุ ช่างโยธา</a:t>
            </a:r>
          </a:p>
          <a:p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CP4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กระบวนการตกแต่งสถานที่</a:t>
            </a:r>
          </a:p>
          <a:p>
            <a:r>
              <a:rPr lang="en-US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CP5 </a:t>
            </a:r>
            <a:r>
              <a:rPr lang="th-TH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กระบวนการพัฒนากำลังพล สายช่างโยธา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  <a:p>
            <a:endParaRPr lang="th-TH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  <p:sp>
        <p:nvSpPr>
          <p:cNvPr id="13" name="สี่เหลี่ยมผืนผ้า 12"/>
          <p:cNvSpPr/>
          <p:nvPr/>
        </p:nvSpPr>
        <p:spPr>
          <a:xfrm>
            <a:off x="7609210" y="1881406"/>
            <a:ext cx="4247915" cy="21236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มี 3 สมรรถนะหลัก</a:t>
            </a:r>
          </a:p>
          <a:p>
            <a:pPr algn="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1.งานออกแบบ</a:t>
            </a:r>
          </a:p>
          <a:p>
            <a:pPr algn="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2.งานซ่อมสร้าง</a:t>
            </a:r>
          </a:p>
          <a:p>
            <a:pPr algn="r"/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3.งานบริหารงานก่อสร้าง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09211" y="4297163"/>
            <a:ext cx="4247915" cy="1508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endParaRPr lang="th-TH" dirty="0"/>
          </a:p>
          <a:p>
            <a:pPr algn="r"/>
            <a:r>
              <a:rPr lang="th-TH" dirty="0"/>
              <a:t> </a:t>
            </a:r>
            <a:r>
              <a:rPr lang="th-TH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9 กระบวนการสนับสนุน</a:t>
            </a:r>
          </a:p>
          <a:p>
            <a:endParaRPr lang="th-T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121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151686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76555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2640" y="260648"/>
            <a:ext cx="11016517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ผลลัพธ์จากการจัดการความรู้ ตอบสนองนโยบาย </a:t>
            </a:r>
            <a:r>
              <a:rPr lang="th-TH" sz="4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ทร</a:t>
            </a:r>
            <a:r>
              <a:rPr lang="th-TH" sz="4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.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967454" cy="1743982"/>
          </a:xfrm>
          <a:prstGeom prst="rect">
            <a:avLst/>
          </a:prstGeom>
          <a:noFill/>
        </p:spPr>
      </p:pic>
      <p:pic>
        <p:nvPicPr>
          <p:cNvPr id="28675" name="Picture 3" descr="C:\Users\sunisa\Desktop\New folder (3)\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07" y="1941547"/>
            <a:ext cx="11162518" cy="4307412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091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15170292" y="-579773"/>
            <a:ext cx="3047604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th-TH" sz="4800" b="1" dirty="0">
                <a:solidFill>
                  <a:srgbClr val="FFFF00"/>
                </a:solidFill>
                <a:latin typeface="Galileo" pitchFamily="2" charset="0"/>
                <a:cs typeface="Galileo" pitchFamily="2" charset="0"/>
              </a:rPr>
              <a:t>ปัญหาและที่มา</a:t>
            </a: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-432669" y="332656"/>
            <a:ext cx="12432648" cy="131039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6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uperspace Regular" charset="0"/>
                <a:cs typeface="Superspace Regular" charset="0"/>
              </a:rPr>
              <a:t>BEST Practice</a:t>
            </a:r>
            <a:endParaRPr lang="th-TH" sz="6000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2111470" cy="17439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66625" y="2530921"/>
            <a:ext cx="10952358" cy="1400383"/>
          </a:xfrm>
          <a:prstGeom prst="rect">
            <a:avLst/>
          </a:prstGeom>
          <a:solidFill>
            <a:schemeClr val="tx2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8500" b="1" dirty="0">
                <a:ln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จบการบรรยาย</a:t>
            </a:r>
          </a:p>
        </p:txBody>
      </p:sp>
      <p:sp>
        <p:nvSpPr>
          <p:cNvPr id="7" name="AutoShape 6" descr="à¸à¸¥à¸à¸²à¸£à¸à¹à¸à¸«à¸²à¸£à¸¹à¸à¸ à¸²à¸à¸ªà¸³à¸«à¸£à¸±à¸ Qshe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0727" name="Picture 7" descr="C:\Users\sunisa\Desktop\New folder (3)\ดาวน์โหลด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314" y="3755291"/>
            <a:ext cx="3543635" cy="287475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1" y="188641"/>
            <a:ext cx="465574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71388" y="1785936"/>
            <a:ext cx="11333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 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71349" y="428604"/>
            <a:ext cx="11379748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5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1.ผู้นำ/ผู้บริหารด้านการจัดการความรู้</a:t>
            </a:r>
          </a:p>
        </p:txBody>
      </p:sp>
      <p:pic>
        <p:nvPicPr>
          <p:cNvPr id="16" name="Picture 4" descr="C:\Users\admin\Desktop\2.jpg"/>
          <p:cNvPicPr>
            <a:picLocks noGrp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875777" y="3416650"/>
            <a:ext cx="8314636" cy="2058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3" descr="1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6633" y="1941164"/>
            <a:ext cx="3742313" cy="2804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/>
          <p:cNvSpPr txBox="1"/>
          <p:nvPr/>
        </p:nvSpPr>
        <p:spPr>
          <a:xfrm>
            <a:off x="669602" y="4897834"/>
            <a:ext cx="2930328" cy="86177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h-TH" sz="5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จก.</a:t>
            </a:r>
            <a:r>
              <a:rPr lang="th-TH" sz="5000" b="1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ชย.ทร</a:t>
            </a:r>
            <a:r>
              <a:rPr lang="th-TH" sz="5000" b="1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0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KM ชย.ทร.๖๑_๑๘๐๕๑๔_004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KM ชย.ทร.๖๑_๑๘๐๕๑๔_0005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ตัวยึดเนื้อหา 5" descr="KM ชย.ทร.๖๑_๑๘๐๕๑๔_012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" name="ตัวยึดเนื้อหา 9" descr="KM ชย.ทร.๖๑_๑๘๐๕๑๔_003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KM ชย.ทร.๖๑_๑๘๐๕๑๔_003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96" descr="23183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04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46790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428652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727750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208" y="316032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334131" y="236704"/>
            <a:ext cx="11619069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500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นโยบาย จก.</a:t>
            </a:r>
            <a:r>
              <a:rPr lang="th-TH" sz="4500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ชย.ทร</a:t>
            </a:r>
            <a:r>
              <a:rPr lang="th-TH" sz="4500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. 12 ข้อ</a:t>
            </a: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334133" y="2428869"/>
            <a:ext cx="8214127" cy="3477875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th-TH" sz="3600" dirty="0">
                <a:latin typeface="Superspace Regular" charset="0"/>
                <a:cs typeface="Superspace Regular" charset="0"/>
              </a:rPr>
              <a:t>ข้อ 9. ดำเนินการติดตามและประเมินผล ของ </a:t>
            </a:r>
            <a:r>
              <a:rPr lang="th-TH" sz="3600" dirty="0" err="1">
                <a:latin typeface="Superspace Regular" charset="0"/>
                <a:cs typeface="Superspace Regular" charset="0"/>
              </a:rPr>
              <a:t>ชย.ทร</a:t>
            </a:r>
            <a:r>
              <a:rPr lang="th-TH" sz="3600" dirty="0">
                <a:latin typeface="Superspace Regular" charset="0"/>
                <a:cs typeface="Superspace Regular" charset="0"/>
              </a:rPr>
              <a:t>.ให้เป็นไปตามยุทธศาสตร์ ของ </a:t>
            </a:r>
            <a:r>
              <a:rPr lang="th-TH" sz="3600" dirty="0" err="1">
                <a:latin typeface="Superspace Regular" charset="0"/>
                <a:cs typeface="Superspace Regular" charset="0"/>
              </a:rPr>
              <a:t>ชย.ทร</a:t>
            </a:r>
            <a:r>
              <a:rPr lang="th-TH" sz="3600" dirty="0">
                <a:latin typeface="Superspace Regular" charset="0"/>
                <a:cs typeface="Superspace Regular" charset="0"/>
              </a:rPr>
              <a:t>.และพัฒนา</a:t>
            </a:r>
          </a:p>
          <a:p>
            <a:r>
              <a:rPr lang="th-TH" sz="3600" dirty="0">
                <a:latin typeface="Superspace Regular" charset="0"/>
                <a:cs typeface="Superspace Regular" charset="0"/>
              </a:rPr>
              <a:t>องค์ความรู้ของกำลังพลอย่างต่อเนื่อง</a:t>
            </a:r>
          </a:p>
          <a:p>
            <a:r>
              <a:rPr lang="th-TH" sz="3600" dirty="0">
                <a:solidFill>
                  <a:srgbClr val="0070C0"/>
                </a:solidFill>
                <a:latin typeface="Superspace Regular" charset="0"/>
                <a:cs typeface="Superspace Regular" charset="0"/>
              </a:rPr>
              <a:t>ข้อ12. เสริมสร้างการใช้ระบบสารสนเทศในการประชาสัมพันธ์และติดตามงาน</a:t>
            </a:r>
          </a:p>
          <a:p>
            <a:endParaRPr lang="en-US" sz="4000" dirty="0">
              <a:solidFill>
                <a:srgbClr val="0070C0"/>
              </a:solidFill>
              <a:latin typeface="Superspace Regular" charset="0"/>
              <a:cs typeface="Superspace Regular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1554" y="1684184"/>
            <a:ext cx="11619069" cy="7848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ด้านการจัดการความรู้</a:t>
            </a:r>
          </a:p>
        </p:txBody>
      </p:sp>
      <p:pic>
        <p:nvPicPr>
          <p:cNvPr id="5122" name="Picture 2" descr="D:\km\km61\รายงาน ทร\bp\เอกสารแนบ\เอกสารหมายเลข 4\9 x 13 cm_Page_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5099" y="3068960"/>
            <a:ext cx="3168101" cy="1841664"/>
          </a:xfrm>
          <a:prstGeom prst="rect">
            <a:avLst/>
          </a:prstGeom>
          <a:solidFill>
            <a:srgbClr val="FF0000"/>
          </a:solidFill>
          <a:ln w="57150">
            <a:solidFill>
              <a:srgbClr val="00B050"/>
            </a:solidFill>
          </a:ln>
        </p:spPr>
      </p:pic>
      <p:pic>
        <p:nvPicPr>
          <p:cNvPr id="5123" name="Picture 3" descr="D:\km\km61\รายงาน ทร\bp\เอกสารแนบ\เอกสารหมายเลข 4\9 x 13 cm_Page_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539" y="4910624"/>
            <a:ext cx="3168101" cy="1845628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7982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4679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46791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46791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4679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0413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5" name="วงรี 4"/>
          <p:cNvSpPr/>
          <p:nvPr/>
        </p:nvSpPr>
        <p:spPr>
          <a:xfrm>
            <a:off x="-405652" y="2857496"/>
            <a:ext cx="3857652" cy="228601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ตัวยึดเนื้อหา 3" descr="ebi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" y="0"/>
            <a:ext cx="12190413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428652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334131" y="236704"/>
            <a:ext cx="11619069" cy="14773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r>
              <a:rPr lang="th-TH" sz="4500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เชื่อมโยงการจัดการความรู้กับวิสัยทัศน์ </a:t>
            </a:r>
            <a:r>
              <a:rPr lang="th-TH" sz="4500" dirty="0" err="1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ทร</a:t>
            </a:r>
            <a:r>
              <a:rPr lang="th-TH" sz="4500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.</a:t>
            </a:r>
          </a:p>
          <a:p>
            <a:pPr algn="r"/>
            <a:r>
              <a:rPr lang="th-TH" sz="4500" dirty="0">
                <a:solidFill>
                  <a:srgbClr val="FFFF00"/>
                </a:solidFill>
                <a:latin typeface="Superspace Regular" charset="0"/>
                <a:cs typeface="Superspace Regular" charset="0"/>
              </a:rPr>
              <a:t>และหน่วยงาน</a:t>
            </a:r>
            <a:endParaRPr lang="en-US" sz="4500" dirty="0">
              <a:solidFill>
                <a:srgbClr val="FFFF00"/>
              </a:solidFill>
              <a:latin typeface="Superspace Regular" charset="0"/>
              <a:cs typeface="Superspace Regular" charset="0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5122814" y="3077934"/>
            <a:ext cx="7714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90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วิ</a:t>
            </a:r>
            <a:r>
              <a:rPr lang="th-TH" sz="36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สัยทัศน์การจัดการความรู้ </a:t>
            </a:r>
            <a:r>
              <a:rPr lang="th-T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	</a:t>
            </a:r>
            <a:endParaRPr lang="th-TH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charset="0"/>
              <a:cs typeface="Superspace Regular" charset="0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5282512" y="4555266"/>
            <a:ext cx="56190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h-TH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เป็นองค์กรแห่งการเรียนรู้</a:t>
            </a:r>
          </a:p>
          <a:p>
            <a:pPr algn="just"/>
            <a:r>
              <a:rPr lang="th-TH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เพื่อพัฒนาการปฏิบัติงาน</a:t>
            </a:r>
          </a:p>
        </p:txBody>
      </p:sp>
      <p:pic>
        <p:nvPicPr>
          <p:cNvPr id="1026" name="Picture 2" descr="L:\New folder\แผนยุทธศาสตร์K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74" y="1628800"/>
            <a:ext cx="4320480" cy="528641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  <p:pic>
        <p:nvPicPr>
          <p:cNvPr id="3074" name="Picture 2" descr="C:\Users\sunisa\Desktop\New folder (3)\navy.6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7367" y="4389813"/>
            <a:ext cx="1673745" cy="2230627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4372" y="1906157"/>
            <a:ext cx="2324862" cy="17026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930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-17140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285776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0" y="188641"/>
            <a:ext cx="4439718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68463" y="338272"/>
            <a:ext cx="12623082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4500" dirty="0" err="1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ปฎิบัติ</a:t>
            </a:r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ตนเป็นแบบอย่าง ชี้แจง ทบทวน</a:t>
            </a:r>
          </a:p>
          <a:p>
            <a:pPr algn="r"/>
            <a:r>
              <a:rPr lang="th-TH" sz="45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ประเมินผล การดำเนินงานการจัดการความรู้</a:t>
            </a: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285684" y="188640"/>
            <a:ext cx="7665415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27267" y="361216"/>
            <a:ext cx="9407820" cy="10515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h-TH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uperspace Regular" pitchFamily="2" charset="0"/>
              <a:ea typeface="+mn-ea"/>
              <a:cs typeface="Superspace Regular" pitchFamily="2" charset="0"/>
            </a:endParaRPr>
          </a:p>
        </p:txBody>
      </p:sp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3" y="188640"/>
            <a:ext cx="1967453" cy="1743982"/>
          </a:xfrm>
          <a:prstGeom prst="rect">
            <a:avLst/>
          </a:prstGeom>
          <a:noFill/>
        </p:spPr>
      </p:pic>
      <p:pic>
        <p:nvPicPr>
          <p:cNvPr id="7170" name="Picture 2" descr="C:\Users\sunisa\Desktop\รูปทำรายงานKM\คลิปสอนงาน\p1w11041882107_Page_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637" y="1829725"/>
            <a:ext cx="3399084" cy="480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sunisa\Desktop\New folder (3)\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352" y="1719335"/>
            <a:ext cx="4197637" cy="513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4425593" y="3823604"/>
            <a:ext cx="3755157" cy="4276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7172" name="Picture 4" descr="C:\Users\sunisa\Desktop\New folder (3)\3579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8228" y="1846245"/>
            <a:ext cx="3407619" cy="260858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 17"/>
          <p:cNvSpPr/>
          <p:nvPr/>
        </p:nvSpPr>
        <p:spPr>
          <a:xfrm>
            <a:off x="8952407" y="4725145"/>
            <a:ext cx="2589761" cy="95410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ประชุมชี้แจงกรอบ</a:t>
            </a:r>
          </a:p>
          <a:p>
            <a:pPr algn="ctr"/>
            <a:r>
              <a:rPr lang="th-T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uperspace Regular" charset="0"/>
                <a:cs typeface="Superspace Regular" charset="0"/>
              </a:rPr>
              <a:t>การดำเนินงานฯ</a:t>
            </a:r>
          </a:p>
        </p:txBody>
      </p:sp>
    </p:spTree>
    <p:extLst>
      <p:ext uri="{BB962C8B-B14F-4D97-AF65-F5344CB8AC3E}">
        <p14:creationId xmlns:p14="http://schemas.microsoft.com/office/powerpoint/2010/main" val="200349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สี่เหลี่ยมผืนผ้า 8"/>
          <p:cNvSpPr/>
          <p:nvPr/>
        </p:nvSpPr>
        <p:spPr>
          <a:xfrm>
            <a:off x="2" y="0"/>
            <a:ext cx="13142838" cy="7029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10095216" y="-428652"/>
            <a:ext cx="3523816" cy="2857520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0" name="Picture 2" descr="C:\Users\Administrator\Desktop\ไไไ.png"/>
          <p:cNvPicPr>
            <a:picLocks noChangeAspect="1" noChangeArrowheads="1"/>
          </p:cNvPicPr>
          <p:nvPr/>
        </p:nvPicPr>
        <p:blipFill rotWithShape="1">
          <a:blip r:embed="rId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322" y="188641"/>
            <a:ext cx="5139192" cy="645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/>
          <p:cNvSpPr/>
          <p:nvPr/>
        </p:nvSpPr>
        <p:spPr>
          <a:xfrm>
            <a:off x="-432668" y="332656"/>
            <a:ext cx="13151750" cy="13681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282512" y="188640"/>
            <a:ext cx="6668582" cy="6480720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TextBox 7"/>
          <p:cNvSpPr txBox="1"/>
          <p:nvPr/>
        </p:nvSpPr>
        <p:spPr>
          <a:xfrm>
            <a:off x="571347" y="428604"/>
            <a:ext cx="11619069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/>
            <a:endParaRPr lang="en-US" sz="5000" dirty="0">
              <a:solidFill>
                <a:srgbClr val="FFFF00"/>
              </a:solidFill>
              <a:latin typeface="Superspace Regular" charset="0"/>
              <a:cs typeface="Superspace Regular" charset="0"/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1238057" y="714356"/>
            <a:ext cx="1066672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4400" dirty="0">
                <a:ln w="50800"/>
                <a:solidFill>
                  <a:srgbClr val="FFFF00"/>
                </a:solidFill>
                <a:latin typeface="Superspace Regular" pitchFamily="2" charset="0"/>
                <a:cs typeface="Superspace Regular" pitchFamily="2" charset="0"/>
              </a:rPr>
              <a:t>ส่งเสริมการใช้เครื่องมือ/เสริมบรรยากาศการเรียนรู้</a:t>
            </a:r>
          </a:p>
        </p:txBody>
      </p:sp>
      <p:pic>
        <p:nvPicPr>
          <p:cNvPr id="1027" name="Picture 3" descr="L:\รายงาน 8 เดือน\ปริ้น รายงาน 8 เดือน\ภาพนิ่ง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" y="1643050"/>
            <a:ext cx="12190413" cy="5357850"/>
          </a:xfrm>
          <a:prstGeom prst="rect">
            <a:avLst/>
          </a:prstGeom>
          <a:noFill/>
        </p:spPr>
      </p:pic>
      <p:pic>
        <p:nvPicPr>
          <p:cNvPr id="4" name="Picture 1" descr="C:\Users\Sunisa\Desktop\p1R copy.gi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21" y="188640"/>
            <a:ext cx="1895445" cy="1743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8314445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1739</TotalTime>
  <Words>1509</Words>
  <Application>Microsoft Office PowerPoint</Application>
  <PresentationFormat>Custom</PresentationFormat>
  <Paragraphs>338</Paragraphs>
  <Slides>65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Galileo</vt:lpstr>
      <vt:lpstr>TH SarabunPSK</vt:lpstr>
      <vt:lpstr>TH Sarabun New</vt:lpstr>
      <vt:lpstr>Arial</vt:lpstr>
      <vt:lpstr>Calibri</vt:lpstr>
      <vt:lpstr>Superspace Regular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comthai</dc:creator>
  <cp:lastModifiedBy>วิชัย เยื้องประเสริฐ</cp:lastModifiedBy>
  <cp:revision>189</cp:revision>
  <dcterms:created xsi:type="dcterms:W3CDTF">2017-06-26T04:02:42Z</dcterms:created>
  <dcterms:modified xsi:type="dcterms:W3CDTF">2020-04-13T03:58:35Z</dcterms:modified>
</cp:coreProperties>
</file>